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71" r:id="rId9"/>
    <p:sldId id="270" r:id="rId10"/>
    <p:sldId id="277" r:id="rId11"/>
    <p:sldId id="278" r:id="rId12"/>
    <p:sldId id="279" r:id="rId13"/>
    <p:sldId id="275" r:id="rId14"/>
    <p:sldId id="258" r:id="rId15"/>
    <p:sldId id="259" r:id="rId16"/>
    <p:sldId id="260" r:id="rId17"/>
    <p:sldId id="261" r:id="rId18"/>
    <p:sldId id="262" r:id="rId19"/>
    <p:sldId id="268" r:id="rId20"/>
    <p:sldId id="283" r:id="rId21"/>
    <p:sldId id="272" r:id="rId22"/>
    <p:sldId id="282" r:id="rId23"/>
    <p:sldId id="276" r:id="rId24"/>
    <p:sldId id="297" r:id="rId25"/>
    <p:sldId id="280" r:id="rId26"/>
    <p:sldId id="288" r:id="rId27"/>
    <p:sldId id="281" r:id="rId28"/>
    <p:sldId id="284" r:id="rId29"/>
    <p:sldId id="291" r:id="rId30"/>
    <p:sldId id="286" r:id="rId31"/>
    <p:sldId id="289" r:id="rId32"/>
    <p:sldId id="292" r:id="rId33"/>
    <p:sldId id="295" r:id="rId34"/>
    <p:sldId id="296" r:id="rId35"/>
    <p:sldId id="293" r:id="rId36"/>
    <p:sldId id="287" r:id="rId37"/>
    <p:sldId id="29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4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66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7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3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7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4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5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A0F82-17AF-46A3-B3E8-7080AD199AD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DBB2E-D495-4549-A980-17F4D08D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4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4.png"/><Relationship Id="rId7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69.png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Molecules, Moles &amp; Chemical Equations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b="1" dirty="0"/>
              <a:t>Chapter 3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4323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5" y="628407"/>
            <a:ext cx="10005808" cy="55485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84595" y="730626"/>
            <a:ext cx="6556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dirty="0">
                <a:solidFill>
                  <a:srgbClr val="FF0000"/>
                </a:solidFill>
              </a:rPr>
              <a:t>It shows the complete formula of each compound involved.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94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279710"/>
            <a:ext cx="10515600" cy="370855"/>
          </a:xfrm>
        </p:spPr>
        <p:txBody>
          <a:bodyPr>
            <a:normAutofit fontScale="90000"/>
          </a:bodyPr>
          <a:lstStyle/>
          <a:p>
            <a:r>
              <a:rPr lang="en-GB" dirty="0"/>
              <a:t>Ionic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See the source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90" y="769937"/>
            <a:ext cx="8887639" cy="56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3880"/>
          </a:xfrm>
        </p:spPr>
        <p:txBody>
          <a:bodyPr>
            <a:normAutofit fontScale="90000"/>
          </a:bodyPr>
          <a:lstStyle/>
          <a:p>
            <a:r>
              <a:rPr lang="en-GB" dirty="0"/>
              <a:t>Practice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48576"/>
            <a:ext cx="10996961" cy="5028387"/>
          </a:xfrm>
        </p:spPr>
        <p:txBody>
          <a:bodyPr/>
          <a:lstStyle/>
          <a:p>
            <a:r>
              <a:rPr lang="en-GB" dirty="0"/>
              <a:t>Write the total ionic equation and net ionic equation of the following.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9" y="4274344"/>
            <a:ext cx="6496050" cy="40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44" y="1938193"/>
            <a:ext cx="5248275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399" y="2691931"/>
            <a:ext cx="54006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1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58F4-B6B6-41FF-AB74-1F33F83E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8" y="383431"/>
            <a:ext cx="10515600" cy="644355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exercise:</a:t>
            </a:r>
            <a:b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Types of chemical reactions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601F9-CBC3-41E9-B36B-7B8CE6ABA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9E700-7EAD-4262-8F48-4C761E70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92" y="1473200"/>
            <a:ext cx="3228975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A41AB-6EAA-4D5A-B634-3C83E428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2" y="4002272"/>
            <a:ext cx="3667125" cy="31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A2D59-F108-435E-A999-BDC59FC0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92" y="2281667"/>
            <a:ext cx="4714875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0D516-F648-4956-8CF8-BFE378E53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00" y="2975060"/>
            <a:ext cx="3396557" cy="5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977" y="280172"/>
            <a:ext cx="10515600" cy="62671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Chemical Equations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88" y="1025912"/>
            <a:ext cx="11008112" cy="515105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19" y="1213238"/>
            <a:ext cx="3876485" cy="6236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35" y="989608"/>
            <a:ext cx="4105118" cy="461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026" y="1673729"/>
            <a:ext cx="3891933" cy="469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88" y="2519845"/>
            <a:ext cx="5398578" cy="605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690" y="3329924"/>
            <a:ext cx="2386794" cy="443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690" y="3959583"/>
            <a:ext cx="1392719" cy="381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690" y="4664033"/>
            <a:ext cx="1058888" cy="4309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2819" y="5315311"/>
            <a:ext cx="4225262" cy="3912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1573" y="2449026"/>
            <a:ext cx="4777914" cy="1815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9156" y="4744346"/>
            <a:ext cx="3645803" cy="9083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09" y="5615619"/>
            <a:ext cx="2740946" cy="5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3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63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2956" y="1014762"/>
                <a:ext cx="10840844" cy="5162202"/>
              </a:xfrm>
            </p:spPr>
            <p:txBody>
              <a:bodyPr/>
              <a:lstStyle/>
              <a:p>
                <a:r>
                  <a:rPr lang="en-US" dirty="0"/>
                  <a:t>Reaction conditions are often written above or below the arrow</a:t>
                </a:r>
              </a:p>
              <a:p>
                <a:r>
                  <a:rPr lang="en-GB" dirty="0"/>
                  <a:t>A reaction that requires heat (high temperature) is indicated with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 (delta) above the arrow.</a:t>
                </a:r>
              </a:p>
              <a:p>
                <a:r>
                  <a:rPr lang="en-GB" dirty="0"/>
                  <a:t>A reaction that is initiated with light energy is designated with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light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induced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reaction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called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𝐏𝐡𝐨𝐭𝐨𝐜𝐡𝐞𝐦𝐢𝐜𝐚𝐥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𝐫𝐞𝐚𝐜𝐭𝐢𝐨𝐧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Bodoni MT" panose="02070603080606020203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956" y="1014762"/>
                <a:ext cx="10840844" cy="5162202"/>
              </a:xfrm>
              <a:blipFill>
                <a:blip r:embed="rId2"/>
                <a:stretch>
                  <a:fillRect l="-1012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957" y="4455802"/>
            <a:ext cx="4042848" cy="1291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17" y="3637137"/>
            <a:ext cx="3573797" cy="67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88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29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Balancing Chemical Equations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654" y="1416205"/>
            <a:ext cx="10863146" cy="4760758"/>
          </a:xfrm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Coefficients</a:t>
            </a:r>
            <a:r>
              <a:rPr lang="en-US" dirty="0"/>
              <a:t>—numbers that are written before the formulas.</a:t>
            </a:r>
          </a:p>
          <a:p>
            <a:r>
              <a:rPr lang="en-US" i="1" dirty="0"/>
              <a:t>The coefficient multiplies everything in the formula: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60" y="1416205"/>
            <a:ext cx="8361933" cy="653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889" y="3740828"/>
            <a:ext cx="6938129" cy="10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0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006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Balancing Chemical Equations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9" y="884006"/>
            <a:ext cx="7029650" cy="43252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901" y="705488"/>
            <a:ext cx="3668751" cy="3111190"/>
          </a:xfrm>
          <a:ln>
            <a:solidFill>
              <a:srgbClr val="FF000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Law of Conservation of matter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Matter is neither created nor destroyed.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Atoms of one element are neither created nor destroyed in a chemical reaction.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Hence, there must same number of atoms on both sides of the equation.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2B1D-399D-4615-BB4E-7BF271D0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851" y="4244828"/>
            <a:ext cx="4390240" cy="14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4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5500-EC39-431B-AC60-8864CC2F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193303"/>
            <a:ext cx="10515600" cy="51571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Balancing Chemical Equations</a:t>
            </a:r>
            <a:endParaRPr lang="zh-CN" alt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21744-12C3-4BAA-88BF-21D5EC053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5" y="709022"/>
            <a:ext cx="10976295" cy="5467941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3D503-D0DC-4240-A65A-74C2324B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925" y="1224741"/>
            <a:ext cx="4913410" cy="294318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1FE8B-79D6-49E0-880E-FE1B0211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5" y="897550"/>
            <a:ext cx="6488658" cy="46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6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48F-FA5F-4695-A401-30C0E82C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32" y="71246"/>
            <a:ext cx="10515600" cy="609791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Practice exercise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BA36-F7F2-463E-8929-086541DE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2" y="755009"/>
            <a:ext cx="11118908" cy="542195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CD362-CB59-4868-92AB-B524FB7A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10" y="956642"/>
            <a:ext cx="3311825" cy="505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205B6D-BAAA-4D42-9781-1EBC14F20C3A}"/>
                  </a:ext>
                </a:extLst>
              </p:cNvPr>
              <p:cNvSpPr/>
              <p:nvPr/>
            </p:nvSpPr>
            <p:spPr>
              <a:xfrm>
                <a:off x="969321" y="2942543"/>
                <a:ext cx="415635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Fe</a:t>
                </a:r>
                <a:r>
                  <a:rPr lang="en-US" altLang="zh-CN" sz="3200" b="1" baseline="-25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2</a:t>
                </a:r>
                <a:r>
                  <a:rPr lang="en-US" altLang="zh-CN" sz="32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+   O</a:t>
                </a:r>
                <a:r>
                  <a:rPr lang="en-US" altLang="zh-CN" sz="3200" b="1" baseline="-25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2</a:t>
                </a:r>
                <a:r>
                  <a:rPr lang="en-US" altLang="zh-CN" sz="32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32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 Fe</a:t>
                </a:r>
                <a:r>
                  <a:rPr lang="en-US" altLang="zh-CN" sz="3200" b="1" baseline="-25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2</a:t>
                </a:r>
                <a:r>
                  <a:rPr lang="en-US" altLang="zh-CN" sz="32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O</a:t>
                </a:r>
                <a:r>
                  <a:rPr lang="en-US" altLang="zh-CN" sz="3200" b="1" baseline="-25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3</a:t>
                </a:r>
                <a:r>
                  <a:rPr lang="en-US" altLang="zh-CN" sz="3200" b="1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 +   SO</a:t>
                </a:r>
                <a:r>
                  <a:rPr lang="en-US" altLang="zh-CN" sz="3200" b="1" baseline="-25000" dirty="0">
                    <a:latin typeface="Angsana New" panose="02020603050405020304" pitchFamily="18" charset="-34"/>
                    <a:cs typeface="Angsana New" panose="02020603050405020304" pitchFamily="18" charset="-34"/>
                  </a:rPr>
                  <a:t>2</a:t>
                </a:r>
                <a:endParaRPr lang="zh-CN" altLang="en-US" sz="3200" b="1" baseline="-25000" dirty="0"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205B6D-BAAA-4D42-9781-1EBC14F20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1" y="2942543"/>
                <a:ext cx="4156352" cy="584775"/>
              </a:xfrm>
              <a:prstGeom prst="rect">
                <a:avLst/>
              </a:prstGeom>
              <a:blipFill>
                <a:blip r:embed="rId3"/>
                <a:stretch>
                  <a:fillRect l="-3666" t="-11458" b="-35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928FEC2-F6FA-4ACE-9D1F-3001F5BE7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870" y="1082584"/>
            <a:ext cx="4111295" cy="505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5DD7C-1CB0-4C97-9D9B-9666D7303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086" y="3193004"/>
            <a:ext cx="3991766" cy="5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365" y="180567"/>
            <a:ext cx="10515600" cy="660787"/>
          </a:xfrm>
        </p:spPr>
        <p:txBody>
          <a:bodyPr>
            <a:norm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Chemical reaction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47956"/>
            <a:ext cx="11160853" cy="5229008"/>
          </a:xfrm>
        </p:spPr>
        <p:txBody>
          <a:bodyPr/>
          <a:lstStyle/>
          <a:p>
            <a:r>
              <a:rPr lang="en-US" b="1" i="1" dirty="0"/>
              <a:t>Chemical reaction </a:t>
            </a:r>
            <a:r>
              <a:rPr lang="en-US" i="1" dirty="0"/>
              <a:t>is</a:t>
            </a:r>
            <a:r>
              <a:rPr lang="en-US" b="1" i="1" dirty="0"/>
              <a:t> </a:t>
            </a:r>
            <a:r>
              <a:rPr lang="en-US" i="1" dirty="0"/>
              <a:t>a process in which a substance is changed into one or more new substances.</a:t>
            </a:r>
          </a:p>
          <a:p>
            <a:r>
              <a:rPr lang="en-US" b="1" i="1" dirty="0"/>
              <a:t>Chemical equation </a:t>
            </a:r>
            <a:r>
              <a:rPr lang="en-US" i="1" dirty="0"/>
              <a:t>uses chemical symbols to show what happens during a chemical reaction.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ABC23-C745-4DFF-B9A0-9D0258D4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34" y="2635677"/>
            <a:ext cx="5247969" cy="364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57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4A2-BD32-41C5-BE36-8EEF7AD9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25" y="343482"/>
            <a:ext cx="10515600" cy="520584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Aqueous solution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DE080-92BD-445B-A481-AE3B1516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686" y="1203276"/>
            <a:ext cx="5171114" cy="4973687"/>
          </a:xfrm>
        </p:spPr>
        <p:txBody>
          <a:bodyPr/>
          <a:lstStyle/>
          <a:p>
            <a:r>
              <a:rPr lang="en-US" altLang="zh-CN" sz="2400" b="1" i="1" dirty="0"/>
              <a:t>Concentrated solution: </a:t>
            </a:r>
            <a:r>
              <a:rPr lang="en-US" altLang="zh-CN" sz="2400" dirty="0"/>
              <a:t>Higher solute particles</a:t>
            </a:r>
          </a:p>
          <a:p>
            <a:endParaRPr lang="en-US" altLang="zh-CN" sz="2400" dirty="0"/>
          </a:p>
          <a:p>
            <a:r>
              <a:rPr lang="en-US" altLang="zh-CN" sz="2400" b="1" i="1" dirty="0"/>
              <a:t>Dilute solution: </a:t>
            </a:r>
            <a:r>
              <a:rPr lang="en-US" altLang="zh-CN" sz="2400" dirty="0"/>
              <a:t>Few solute particles</a:t>
            </a: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1FA68-B851-4A31-9478-EAC4B5FB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0" y="1203276"/>
            <a:ext cx="5507475" cy="3922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E017C-4152-4D4A-9397-454C2B1C0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61" y="3395663"/>
            <a:ext cx="3695700" cy="2781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F123B2-5AA2-47ED-8130-0564A188E93C}"/>
                  </a:ext>
                </a:extLst>
              </p:cNvPr>
              <p:cNvSpPr/>
              <p:nvPr/>
            </p:nvSpPr>
            <p:spPr>
              <a:xfrm>
                <a:off x="1368719" y="5264828"/>
                <a:ext cx="36327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NaCl (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+ H</a:t>
                </a:r>
                <a:r>
                  <a:rPr lang="en-US" altLang="zh-CN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NaCl (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aq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F123B2-5AA2-47ED-8130-0564A188E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19" y="5264828"/>
                <a:ext cx="3632726" cy="400110"/>
              </a:xfrm>
              <a:prstGeom prst="rect">
                <a:avLst/>
              </a:prstGeom>
              <a:blipFill>
                <a:blip r:embed="rId4"/>
                <a:stretch>
                  <a:fillRect l="-1849" t="-10769" r="-840" b="-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032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725C-ADCB-4A27-AFD1-620065FC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20" y="333083"/>
            <a:ext cx="10515600" cy="467042"/>
          </a:xfrm>
        </p:spPr>
        <p:txBody>
          <a:bodyPr>
            <a:noAutofit/>
          </a:bodyPr>
          <a:lstStyle/>
          <a:p>
            <a:r>
              <a:rPr lang="en-GB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Solubility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44" y="246689"/>
            <a:ext cx="5732373" cy="6364621"/>
          </a:xfrm>
        </p:spPr>
      </p:pic>
      <p:sp>
        <p:nvSpPr>
          <p:cNvPr id="6" name="Rectangle 5"/>
          <p:cNvSpPr/>
          <p:nvPr/>
        </p:nvSpPr>
        <p:spPr>
          <a:xfrm>
            <a:off x="162623" y="1811438"/>
            <a:ext cx="6310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‘The maximum amount of a solute that can be dissolved in a solvent under given physical conditions (temperature, pH, etc.)’.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4320" y="3075056"/>
            <a:ext cx="655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higher the solubility of a compound, the larger the amount of the compound that can dissolve in a solution. 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2623" y="4086369"/>
            <a:ext cx="6393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soluble compounds tend to precipitate from water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EC97E-2348-48DE-815B-6248A25E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993" y="333083"/>
            <a:ext cx="1913064" cy="14783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C90C06-86E8-4BFB-BE4F-FFE30CCED0BE}"/>
              </a:ext>
            </a:extLst>
          </p:cNvPr>
          <p:cNvSpPr/>
          <p:nvPr/>
        </p:nvSpPr>
        <p:spPr>
          <a:xfrm>
            <a:off x="3868787" y="412715"/>
            <a:ext cx="2111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400" dirty="0">
                <a:solidFill>
                  <a:schemeClr val="bg1"/>
                </a:solidFill>
                <a:latin typeface="Times-Italic"/>
              </a:rPr>
              <a:t>Appearance of precipitates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44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350B-21C9-46AF-BAFB-22D46152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5665E-C940-4F86-8F4F-A6B01ACC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D7364-9C75-4C83-BD71-3C094477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39" y="188196"/>
            <a:ext cx="7198687" cy="65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555"/>
            <a:ext cx="10515600" cy="404309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Practice exercise solubility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86121" y="1861583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 err="1"/>
              <a:t>KBr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3815" y="479502"/>
            <a:ext cx="11219985" cy="606626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altLang="zh-CN" dirty="0" err="1"/>
              <a:t>KBr</a:t>
            </a:r>
            <a:r>
              <a:rPr lang="en-GB" altLang="zh-CN" dirty="0"/>
              <a:t>			</a:t>
            </a:r>
            <a:r>
              <a:rPr lang="en-GB" altLang="zh-CN" dirty="0" err="1"/>
              <a:t>AgCl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en-GB" altLang="zh-CN" dirty="0" err="1"/>
              <a:t>PbI</a:t>
            </a:r>
            <a:r>
              <a:rPr lang="en-GB" altLang="zh-CN" dirty="0"/>
              <a:t>			NaNO</a:t>
            </a:r>
            <a:r>
              <a:rPr lang="en-GB" altLang="zh-CN" baseline="-25000" dirty="0"/>
              <a:t>3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Li</a:t>
            </a:r>
            <a:r>
              <a:rPr lang="en-GB" altLang="zh-CN" baseline="-25000" dirty="0"/>
              <a:t>2</a:t>
            </a:r>
            <a:r>
              <a:rPr lang="en-GB" altLang="zh-CN" dirty="0"/>
              <a:t>S			(NH</a:t>
            </a:r>
            <a:r>
              <a:rPr lang="en-GB" altLang="zh-CN" baseline="-25000" dirty="0"/>
              <a:t>4</a:t>
            </a:r>
            <a:r>
              <a:rPr lang="en-GB" altLang="zh-CN" dirty="0"/>
              <a:t>)</a:t>
            </a:r>
            <a:r>
              <a:rPr lang="en-GB" altLang="zh-CN" baseline="-25000" dirty="0"/>
              <a:t>3</a:t>
            </a:r>
            <a:r>
              <a:rPr lang="en-GB" altLang="zh-CN" dirty="0"/>
              <a:t>PO</a:t>
            </a:r>
            <a:r>
              <a:rPr lang="en-GB" altLang="zh-CN" baseline="-25000" dirty="0"/>
              <a:t>4	</a:t>
            </a:r>
          </a:p>
          <a:p>
            <a:pPr>
              <a:lnSpc>
                <a:spcPct val="150000"/>
              </a:lnSpc>
            </a:pPr>
            <a:r>
              <a:rPr lang="en-GB" altLang="zh-CN" dirty="0" err="1"/>
              <a:t>Mn</a:t>
            </a:r>
            <a:r>
              <a:rPr lang="en-GB" altLang="zh-CN" dirty="0"/>
              <a:t>(OH)</a:t>
            </a:r>
            <a:r>
              <a:rPr lang="en-GB" altLang="zh-CN" baseline="-25000" dirty="0"/>
              <a:t>2</a:t>
            </a:r>
            <a:r>
              <a:rPr lang="en-GB" altLang="zh-CN" dirty="0"/>
              <a:t>		MgCO</a:t>
            </a:r>
            <a:r>
              <a:rPr lang="en-GB" altLang="zh-CN" baseline="-25000" dirty="0"/>
              <a:t>3</a:t>
            </a:r>
          </a:p>
          <a:p>
            <a:pPr>
              <a:lnSpc>
                <a:spcPct val="150000"/>
              </a:lnSpc>
            </a:pPr>
            <a:r>
              <a:rPr lang="en-GB" dirty="0"/>
              <a:t>Ba(OH)</a:t>
            </a:r>
            <a:r>
              <a:rPr lang="en-GB" baseline="-25000" dirty="0"/>
              <a:t>2</a:t>
            </a:r>
            <a:r>
              <a:rPr lang="en-GB" dirty="0"/>
              <a:t>		Li</a:t>
            </a:r>
            <a:r>
              <a:rPr lang="en-GB" baseline="-25000" dirty="0"/>
              <a:t>2</a:t>
            </a:r>
            <a:r>
              <a:rPr lang="en-GB" dirty="0"/>
              <a:t>CO</a:t>
            </a:r>
            <a:r>
              <a:rPr lang="en-GB" baseline="-25000" dirty="0"/>
              <a:t>3</a:t>
            </a:r>
          </a:p>
          <a:p>
            <a:pPr>
              <a:lnSpc>
                <a:spcPct val="150000"/>
              </a:lnSpc>
            </a:pPr>
            <a:r>
              <a:rPr lang="en-GB" dirty="0"/>
              <a:t>PbSO</a:t>
            </a:r>
            <a:r>
              <a:rPr lang="en-GB" baseline="-25000" dirty="0"/>
              <a:t>4</a:t>
            </a:r>
            <a:r>
              <a:rPr lang="en-GB" dirty="0"/>
              <a:t>		KOH	</a:t>
            </a:r>
          </a:p>
          <a:p>
            <a:pPr>
              <a:lnSpc>
                <a:spcPct val="150000"/>
              </a:lnSpc>
            </a:pPr>
            <a:r>
              <a:rPr lang="en-GB" dirty="0"/>
              <a:t>AgNO</a:t>
            </a:r>
            <a:r>
              <a:rPr lang="en-GB" baseline="-25000" dirty="0"/>
              <a:t>3</a:t>
            </a:r>
            <a:r>
              <a:rPr lang="en-GB" dirty="0"/>
              <a:t>		K</a:t>
            </a:r>
            <a:r>
              <a:rPr lang="en-GB" baseline="-25000" dirty="0"/>
              <a:t>2</a:t>
            </a:r>
            <a:r>
              <a:rPr lang="en-GB" dirty="0"/>
              <a:t>SO</a:t>
            </a:r>
            <a:r>
              <a:rPr lang="en-GB" baseline="-25000" dirty="0"/>
              <a:t>4</a:t>
            </a:r>
            <a:r>
              <a:rPr lang="en-GB" dirty="0"/>
              <a:t>		</a:t>
            </a:r>
          </a:p>
          <a:p>
            <a:pPr>
              <a:lnSpc>
                <a:spcPct val="150000"/>
              </a:lnSpc>
            </a:pPr>
            <a:r>
              <a:rPr lang="en-GB" dirty="0" err="1"/>
              <a:t>CaS</a:t>
            </a:r>
            <a:r>
              <a:rPr lang="en-GB" dirty="0"/>
              <a:t>			(NH</a:t>
            </a:r>
            <a:r>
              <a:rPr lang="en-GB" baseline="-25000" dirty="0"/>
              <a:t>4</a:t>
            </a:r>
            <a:r>
              <a:rPr lang="en-GB" dirty="0"/>
              <a:t>)</a:t>
            </a:r>
            <a:r>
              <a:rPr lang="en-GB" baseline="-25000" dirty="0"/>
              <a:t>2</a:t>
            </a:r>
            <a:r>
              <a:rPr lang="en-GB" dirty="0"/>
              <a:t>CrO</a:t>
            </a:r>
            <a:r>
              <a:rPr lang="en-GB" baseline="-25000" dirty="0"/>
              <a:t>4</a:t>
            </a:r>
            <a:r>
              <a:rPr lang="en-GB" dirty="0"/>
              <a:t>		</a:t>
            </a:r>
          </a:p>
          <a:p>
            <a:pPr>
              <a:lnSpc>
                <a:spcPct val="150000"/>
              </a:lnSpc>
            </a:pPr>
            <a:r>
              <a:rPr lang="en-GB" dirty="0"/>
              <a:t>Mg</a:t>
            </a:r>
            <a:r>
              <a:rPr lang="en-GB" baseline="-25000" dirty="0"/>
              <a:t>3</a:t>
            </a:r>
            <a:r>
              <a:rPr lang="en-GB" dirty="0"/>
              <a:t>(PO</a:t>
            </a:r>
            <a:r>
              <a:rPr lang="en-GB" baseline="-25000" dirty="0"/>
              <a:t>4</a:t>
            </a:r>
            <a:r>
              <a:rPr lang="en-GB" dirty="0"/>
              <a:t>)</a:t>
            </a:r>
            <a:r>
              <a:rPr lang="en-GB" baseline="-25000" dirty="0"/>
              <a:t>2</a:t>
            </a:r>
            <a:r>
              <a:rPr lang="en-GB" dirty="0"/>
              <a:t>		</a:t>
            </a:r>
            <a:r>
              <a:rPr lang="en-GB" dirty="0" err="1"/>
              <a:t>Pb</a:t>
            </a:r>
            <a:r>
              <a:rPr lang="en-GB" dirty="0"/>
              <a:t>(NO</a:t>
            </a:r>
            <a:r>
              <a:rPr lang="en-GB" baseline="-25000" dirty="0"/>
              <a:t>3</a:t>
            </a:r>
            <a:r>
              <a:rPr lang="en-GB" dirty="0"/>
              <a:t>)</a:t>
            </a:r>
            <a:r>
              <a:rPr lang="en-GB" baseline="-25000" dirty="0"/>
              <a:t>2</a:t>
            </a:r>
            <a:endParaRPr lang="en-US" baseline="-25000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2138"/>
            <a:ext cx="5456663" cy="60585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49182" y="1950792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3954811" y="3249724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943983" y="652978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3954811" y="1301326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943983" y="1950792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917964" y="1314629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(s)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1650383" y="2682512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(s)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3527427" y="740540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(s)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3954814" y="2621890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(s)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958856" y="5173448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(s)</a:t>
            </a:r>
            <a:endParaRPr lang="en-US" sz="2000" b="1" dirty="0"/>
          </a:p>
        </p:txBody>
      </p:sp>
      <p:sp>
        <p:nvSpPr>
          <p:cNvPr id="19" name="Rectangle 18"/>
          <p:cNvSpPr/>
          <p:nvPr/>
        </p:nvSpPr>
        <p:spPr>
          <a:xfrm>
            <a:off x="1319491" y="3886115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(s)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1862101" y="5815901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(s)</a:t>
            </a:r>
            <a:endParaRPr lang="en-US" sz="2000" b="1" dirty="0"/>
          </a:p>
        </p:txBody>
      </p:sp>
      <p:sp>
        <p:nvSpPr>
          <p:cNvPr id="22" name="Rectangle 21"/>
          <p:cNvSpPr/>
          <p:nvPr/>
        </p:nvSpPr>
        <p:spPr>
          <a:xfrm>
            <a:off x="3798539" y="4497635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3557163" y="3869801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4449182" y="5198122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25" name="Rectangle 24"/>
          <p:cNvSpPr/>
          <p:nvPr/>
        </p:nvSpPr>
        <p:spPr>
          <a:xfrm>
            <a:off x="4218569" y="5799635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1319491" y="4578464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1518235" y="3259892"/>
            <a:ext cx="691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b="1" dirty="0"/>
              <a:t>(</a:t>
            </a:r>
            <a:r>
              <a:rPr lang="en-GB" altLang="zh-CN" sz="2000" b="1" dirty="0" err="1"/>
              <a:t>aq</a:t>
            </a:r>
            <a:r>
              <a:rPr lang="en-GB" altLang="zh-CN" sz="2000" b="1" dirty="0"/>
              <a:t>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3168-0D20-406C-B491-8530FDF7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00" y="282710"/>
            <a:ext cx="10515600" cy="465385"/>
          </a:xfrm>
        </p:spPr>
        <p:txBody>
          <a:bodyPr>
            <a:normAutofit fontScale="90000"/>
          </a:bodyPr>
          <a:lstStyle/>
          <a:p>
            <a:r>
              <a:rPr lang="en-GB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Electrolytes &amp; Nonelectrolytes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26373-F526-42C4-B4E5-4211460FC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37" y="947956"/>
            <a:ext cx="11076963" cy="5229007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All solutes that dissolve in water ﬁt into one of two categories: electrolytes and nonelectrolytes.</a:t>
            </a:r>
          </a:p>
          <a:p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electrolyte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 is a substance that, when dissolved in water, results in a solution that can conduct electricity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nonelectrolyte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 does not conduct electricity when dissolved in water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7F483-2949-4BF8-A9DD-7BFF5D33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698" y="3021959"/>
            <a:ext cx="4495800" cy="232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784F9D-F5C6-49EA-AF42-06B1AA50C666}"/>
              </a:ext>
            </a:extLst>
          </p:cNvPr>
          <p:cNvSpPr/>
          <p:nvPr/>
        </p:nvSpPr>
        <p:spPr>
          <a:xfrm>
            <a:off x="7307037" y="5278839"/>
            <a:ext cx="1644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231F20"/>
                </a:solidFill>
                <a:latin typeface="Times-Italic"/>
              </a:rPr>
              <a:t>Nonelectrolyte solution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702BE1-5D81-4B8A-AA88-A83F0C2A3BB9}"/>
              </a:ext>
            </a:extLst>
          </p:cNvPr>
          <p:cNvSpPr/>
          <p:nvPr/>
        </p:nvSpPr>
        <p:spPr>
          <a:xfrm>
            <a:off x="8816212" y="5312449"/>
            <a:ext cx="1753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00B0F0"/>
                </a:solidFill>
                <a:latin typeface="Times-Italic"/>
              </a:rPr>
              <a:t>Weak electrolyte solution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8BB37-5A5B-4974-91EE-20DDF337F84B}"/>
              </a:ext>
            </a:extLst>
          </p:cNvPr>
          <p:cNvSpPr/>
          <p:nvPr/>
        </p:nvSpPr>
        <p:spPr>
          <a:xfrm>
            <a:off x="10658499" y="5278839"/>
            <a:ext cx="1348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electrolyte solution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3A97A-D6D5-40B2-A54B-8863B73C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2" y="3562459"/>
            <a:ext cx="6212623" cy="2517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3B729-B07E-46E1-8A2B-73591B25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505" y="3021959"/>
            <a:ext cx="2689213" cy="35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37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4056-B70B-409B-A48E-72E9ADEB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90" y="110280"/>
            <a:ext cx="10515600" cy="490552"/>
          </a:xfrm>
        </p:spPr>
        <p:txBody>
          <a:bodyPr>
            <a:normAutofit/>
          </a:bodyPr>
          <a:lstStyle/>
          <a:p>
            <a:r>
              <a:rPr lang="en-GB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The Mole and Avogadro’s number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A7D7-FBCA-4C88-BDC1-FBA602CA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80" y="1750741"/>
            <a:ext cx="11186020" cy="4426222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mole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 the standard chemical unit used to measure the quantity of a substance.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mole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 the amount of a substance that contains as many elementary entities (atoms, molecules, or other particles) as there are atoms in exactly 12 g of the </a:t>
            </a: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C-12 isotope.</a:t>
            </a:r>
          </a:p>
          <a:p>
            <a:r>
              <a:rPr lang="en-GB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One mole always 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contains the same number of particles, no matter what the substance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2797C6-9C53-4155-A139-31A5D11F5984}"/>
              </a:ext>
            </a:extLst>
          </p:cNvPr>
          <p:cNvSpPr/>
          <p:nvPr/>
        </p:nvSpPr>
        <p:spPr>
          <a:xfrm>
            <a:off x="9088073" y="712806"/>
            <a:ext cx="3020052" cy="61555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-Roman"/>
              </a:rPr>
              <a:t>Mole </a:t>
            </a:r>
            <a:r>
              <a:rPr lang="en-US" altLang="zh-CN" sz="1600" dirty="0">
                <a:latin typeface="Times-Roman"/>
              </a:rPr>
              <a:t>is a number, like a </a:t>
            </a:r>
            <a:r>
              <a:rPr lang="en-US" altLang="zh-CN" sz="1600" i="1" dirty="0">
                <a:latin typeface="Times-Roman"/>
              </a:rPr>
              <a:t>dozen</a:t>
            </a:r>
            <a:r>
              <a:rPr lang="en-US" altLang="zh-CN" sz="1600" dirty="0">
                <a:latin typeface="Times-Roman"/>
              </a:rPr>
              <a:t>, except very much </a:t>
            </a:r>
            <a:r>
              <a:rPr lang="en-US" altLang="zh-CN" dirty="0">
                <a:latin typeface="Times-Roman"/>
              </a:rPr>
              <a:t>larger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A5E5B-EFC0-42CD-B80C-FBAC12F1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20" y="3988776"/>
            <a:ext cx="4693110" cy="476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7D1EC-B2BE-4902-A414-DC0480F79D95}"/>
              </a:ext>
            </a:extLst>
          </p:cNvPr>
          <p:cNvSpPr/>
          <p:nvPr/>
        </p:nvSpPr>
        <p:spPr>
          <a:xfrm>
            <a:off x="1440151" y="4465616"/>
            <a:ext cx="8307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value is known as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Avogadro’s number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(symbolized by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Amedeo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Avogadro, an Italian physicist (1776–1856) conceived the basic idea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80536E-61FC-4997-A15B-89C2928649BC}"/>
              </a:ext>
            </a:extLst>
          </p:cNvPr>
          <p:cNvSpPr/>
          <p:nvPr/>
        </p:nvSpPr>
        <p:spPr>
          <a:xfrm>
            <a:off x="276836" y="570054"/>
            <a:ext cx="8811237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KievitOT-Bold"/>
              </a:rPr>
              <a:t>The “Mole” </a:t>
            </a:r>
            <a:r>
              <a:rPr lang="en-US" altLang="zh-CN" dirty="0">
                <a:latin typeface="KievitOT-Regular"/>
              </a:rPr>
              <a:t>The term </a:t>
            </a:r>
            <a:r>
              <a:rPr lang="en-US" altLang="zh-CN" i="1" dirty="0">
                <a:latin typeface="KievitOT-Italic"/>
              </a:rPr>
              <a:t>mole </a:t>
            </a:r>
            <a:r>
              <a:rPr lang="en-US" altLang="zh-CN" dirty="0">
                <a:latin typeface="KievitOT-Regular"/>
              </a:rPr>
              <a:t>was introduced </a:t>
            </a:r>
            <a:r>
              <a:rPr lang="en-GB" altLang="zh-CN" dirty="0">
                <a:latin typeface="KievitOT-Regular"/>
              </a:rPr>
              <a:t>about 1895 by </a:t>
            </a:r>
            <a:r>
              <a:rPr lang="en-GB" altLang="zh-CN" b="1" dirty="0">
                <a:latin typeface="KievitOT-Regular"/>
              </a:rPr>
              <a:t>Wilhelm </a:t>
            </a:r>
            <a:r>
              <a:rPr lang="en-US" altLang="zh-CN" b="1" dirty="0">
                <a:latin typeface="KievitOT-Regular"/>
              </a:rPr>
              <a:t>Ostwald (1853</a:t>
            </a:r>
            <a:r>
              <a:rPr lang="en-US" altLang="zh-CN" b="1" dirty="0">
                <a:latin typeface="NewBaskervilleStd-Roman"/>
              </a:rPr>
              <a:t>–</a:t>
            </a:r>
            <a:r>
              <a:rPr lang="en-US" altLang="zh-CN" b="1" dirty="0">
                <a:latin typeface="KievitOT-Regular"/>
              </a:rPr>
              <a:t>1932)</a:t>
            </a:r>
            <a:r>
              <a:rPr lang="en-US" altLang="zh-CN" dirty="0">
                <a:latin typeface="KievitOT-Regular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KievitOT-Regular"/>
              </a:rPr>
              <a:t>Latin</a:t>
            </a:r>
            <a:r>
              <a:rPr lang="en-US" altLang="zh-CN" dirty="0">
                <a:latin typeface="KievitOT-Regular"/>
              </a:rPr>
              <a:t> word </a:t>
            </a:r>
            <a:r>
              <a:rPr lang="en-US" altLang="zh-CN" b="1" i="1" dirty="0">
                <a:latin typeface="KievitOT-Italic"/>
              </a:rPr>
              <a:t>moles</a:t>
            </a:r>
            <a:r>
              <a:rPr lang="en-US" altLang="zh-CN" dirty="0">
                <a:latin typeface="KievitOT-Regular"/>
              </a:rPr>
              <a:t>, meaning a “</a:t>
            </a:r>
            <a:r>
              <a:rPr lang="en-US" altLang="zh-CN" b="1" dirty="0">
                <a:latin typeface="KievitOT-Regular"/>
              </a:rPr>
              <a:t>heap</a:t>
            </a:r>
            <a:r>
              <a:rPr lang="en-US" altLang="zh-CN" dirty="0">
                <a:latin typeface="KievitOT-Regular"/>
              </a:rPr>
              <a:t>” or a “</a:t>
            </a:r>
            <a:r>
              <a:rPr lang="en-US" altLang="zh-CN" b="1" dirty="0">
                <a:latin typeface="KievitOT-Regular"/>
              </a:rPr>
              <a:t>pile</a:t>
            </a:r>
            <a:r>
              <a:rPr lang="en-US" altLang="zh-CN" dirty="0">
                <a:latin typeface="KievitOT-Regular"/>
              </a:rPr>
              <a:t>.”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0E2D2-00A1-4439-A04C-946E6BC09759}"/>
              </a:ext>
            </a:extLst>
          </p:cNvPr>
          <p:cNvSpPr/>
          <p:nvPr/>
        </p:nvSpPr>
        <p:spPr>
          <a:xfrm>
            <a:off x="3453469" y="5321289"/>
            <a:ext cx="6293931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altLang="zh-CN" b="1" dirty="0">
                <a:latin typeface="NewBaskervilleStd-Roman"/>
              </a:rPr>
              <a:t>1 mole Na </a:t>
            </a:r>
            <a:r>
              <a:rPr lang="en-US" altLang="zh-CN" dirty="0">
                <a:latin typeface="NewBaskervilleStd-Roman"/>
              </a:rPr>
              <a:t>contains the same number of atoms as </a:t>
            </a:r>
            <a:r>
              <a:rPr lang="en-US" altLang="zh-CN" b="1" dirty="0">
                <a:latin typeface="NewBaskervilleStd-Roman"/>
              </a:rPr>
              <a:t>1mole</a:t>
            </a:r>
            <a:r>
              <a:rPr lang="en-US" altLang="zh-CN" dirty="0">
                <a:latin typeface="NewBaskervilleStd-Roman"/>
              </a:rPr>
              <a:t> </a:t>
            </a:r>
            <a:r>
              <a:rPr lang="en-US" altLang="zh-CN" b="1" dirty="0">
                <a:latin typeface="NewBaskervilleStd-Roman"/>
              </a:rPr>
              <a:t>Fe </a:t>
            </a:r>
            <a:r>
              <a:rPr lang="en-US" altLang="zh-CN" dirty="0">
                <a:latin typeface="NewBaskervilleStd-Roman"/>
              </a:rPr>
              <a:t>and the same as number of molecules in </a:t>
            </a:r>
            <a:r>
              <a:rPr lang="en-US" altLang="zh-CN" b="1" dirty="0">
                <a:latin typeface="NewBaskervilleStd-Roman"/>
              </a:rPr>
              <a:t>1 mole H</a:t>
            </a:r>
            <a:r>
              <a:rPr lang="en-US" altLang="zh-CN" b="1" baseline="-25000" dirty="0">
                <a:latin typeface="NewBaskervilleStd-Roman"/>
              </a:rPr>
              <a:t>2</a:t>
            </a:r>
            <a:r>
              <a:rPr lang="en-US" altLang="zh-CN" b="1" dirty="0">
                <a:latin typeface="NewBaskervilleStd-Roman"/>
              </a:rPr>
              <a:t>O</a:t>
            </a:r>
            <a:r>
              <a:rPr lang="en-US" altLang="zh-CN" dirty="0">
                <a:latin typeface="NewBaskervilleStd-Roman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03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10" y="184046"/>
            <a:ext cx="4973795" cy="4228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1A6C3-CA9E-4244-8DAA-5C3C4FFAB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2699" y="695389"/>
            <a:ext cx="6102021" cy="19905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CF33B5-EDFA-4B9F-A893-1C09ABA4FD46}"/>
              </a:ext>
            </a:extLst>
          </p:cNvPr>
          <p:cNvSpPr/>
          <p:nvPr/>
        </p:nvSpPr>
        <p:spPr>
          <a:xfrm>
            <a:off x="7997505" y="3429000"/>
            <a:ext cx="3159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-Roman"/>
              </a:rPr>
              <a:t>Calculate the number of moles of H atoms in 6.170 mol of H</a:t>
            </a:r>
            <a:r>
              <a:rPr lang="en-US" altLang="zh-CN" baseline="-25000" dirty="0">
                <a:latin typeface="Times-Roman"/>
              </a:rPr>
              <a:t>2</a:t>
            </a:r>
            <a:r>
              <a:rPr lang="en-US" altLang="zh-CN" dirty="0">
                <a:latin typeface="Times-Roman"/>
              </a:rPr>
              <a:t>O.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5864F-5BA6-4E56-B05B-3B2607D9E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977" y="4741499"/>
            <a:ext cx="1569357" cy="4268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63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A1FB-A24E-4D7A-900E-7D9FC574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06" y="205734"/>
            <a:ext cx="10515600" cy="633165"/>
          </a:xfrm>
        </p:spPr>
        <p:txBody>
          <a:bodyPr>
            <a:noAutofit/>
          </a:bodyPr>
          <a:lstStyle/>
          <a:p>
            <a:r>
              <a:rPr lang="en-GB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Atoms and Molar Mass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FAA41-4289-4C5E-87D4-315D64CF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8" y="838900"/>
            <a:ext cx="6962862" cy="5338064"/>
          </a:xfrm>
        </p:spPr>
        <p:txBody>
          <a:bodyPr>
            <a:normAutofit/>
          </a:bodyPr>
          <a:lstStyle/>
          <a:p>
            <a:r>
              <a:rPr lang="en-GB" altLang="zh-CN" sz="2400" i="1" dirty="0"/>
              <a:t>An element’s </a:t>
            </a:r>
            <a:r>
              <a:rPr lang="en-US" altLang="zh-CN" sz="2400" i="1" dirty="0"/>
              <a:t>molar mass is the amount in grams numerically equal to its atomic weight.</a:t>
            </a:r>
            <a:endParaRPr lang="zh-CN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5F55E-3F99-40B5-A906-527F6FDB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73" y="3875476"/>
            <a:ext cx="3314700" cy="2466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046D6-1C8E-4E36-9203-4C531D533984}"/>
              </a:ext>
            </a:extLst>
          </p:cNvPr>
          <p:cNvSpPr txBox="1"/>
          <p:nvPr/>
        </p:nvSpPr>
        <p:spPr>
          <a:xfrm rot="16200000">
            <a:off x="8215889" y="3283041"/>
            <a:ext cx="738664" cy="1850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One mole of common elements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CAF0B-A996-4569-A198-B9155D517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63" y="1340952"/>
            <a:ext cx="5050165" cy="21669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75481-16F5-4C32-9377-D450717B2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504" y="1671926"/>
            <a:ext cx="4872839" cy="21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75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FB83-7CDE-4214-95F7-9AEE88DB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389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Molar Mass</a:t>
            </a:r>
            <a:endParaRPr lang="zh-CN" alt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E356-542E-443B-AC90-8052CFAB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293" y="365125"/>
            <a:ext cx="4795023" cy="5811838"/>
          </a:xfrm>
        </p:spPr>
        <p:txBody>
          <a:bodyPr/>
          <a:lstStyle/>
          <a:p>
            <a:r>
              <a:rPr lang="en-GB" altLang="zh-CN" dirty="0" err="1"/>
              <a:t>Xylaric</a:t>
            </a:r>
            <a:r>
              <a:rPr lang="en-GB" altLang="zh-CN" dirty="0"/>
              <a:t> acid, C</a:t>
            </a:r>
            <a:r>
              <a:rPr lang="en-GB" altLang="zh-CN" baseline="-25000" dirty="0"/>
              <a:t>5</a:t>
            </a:r>
            <a:r>
              <a:rPr lang="en-GB" altLang="zh-CN" dirty="0"/>
              <a:t>H</a:t>
            </a:r>
            <a:r>
              <a:rPr lang="en-GB" altLang="zh-CN" baseline="-25000" dirty="0"/>
              <a:t>8</a:t>
            </a:r>
            <a:r>
              <a:rPr lang="en-GB" altLang="zh-CN" dirty="0"/>
              <a:t>O</a:t>
            </a:r>
            <a:r>
              <a:rPr lang="en-GB" altLang="zh-CN" baseline="-25000" dirty="0"/>
              <a:t>7</a:t>
            </a:r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r>
              <a:rPr lang="en-GB" altLang="zh-CN" dirty="0" err="1"/>
              <a:t>Diphenolic</a:t>
            </a:r>
            <a:r>
              <a:rPr lang="en-GB" altLang="zh-CN" dirty="0"/>
              <a:t> acid, C</a:t>
            </a:r>
            <a:r>
              <a:rPr lang="en-GB" altLang="zh-CN" baseline="-25000" dirty="0"/>
              <a:t>4</a:t>
            </a:r>
            <a:r>
              <a:rPr lang="en-GB" altLang="zh-CN" dirty="0"/>
              <a:t>H</a:t>
            </a:r>
            <a:r>
              <a:rPr lang="en-GB" altLang="zh-CN" baseline="-25000" dirty="0"/>
              <a:t>7</a:t>
            </a:r>
            <a:r>
              <a:rPr lang="en-GB" altLang="zh-CN" dirty="0"/>
              <a:t>(C</a:t>
            </a:r>
            <a:r>
              <a:rPr lang="en-GB" altLang="zh-CN" baseline="-25000" dirty="0"/>
              <a:t>6</a:t>
            </a:r>
            <a:r>
              <a:rPr lang="en-GB" altLang="zh-CN" dirty="0"/>
              <a:t>H</a:t>
            </a:r>
            <a:r>
              <a:rPr lang="en-GB" altLang="zh-CN" baseline="-25000" dirty="0"/>
              <a:t>5</a:t>
            </a:r>
            <a:r>
              <a:rPr lang="en-GB" altLang="zh-CN" dirty="0"/>
              <a:t>O)</a:t>
            </a:r>
            <a:r>
              <a:rPr lang="en-GB" altLang="zh-CN" baseline="-25000" dirty="0"/>
              <a:t>2</a:t>
            </a:r>
            <a:r>
              <a:rPr lang="en-GB" altLang="zh-CN" dirty="0"/>
              <a:t>COOH</a:t>
            </a: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CEBE5-5ACB-4B8A-B2F1-3817B2B7D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086" y="1132514"/>
            <a:ext cx="627544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2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8C21-AA37-4053-B0D9-029E71CF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053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Empirical &amp; molecular formulas</a:t>
            </a:r>
            <a:endParaRPr lang="zh-CN" alt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41A4-F63A-4AD4-9FDC-3C7F32D8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" y="1384183"/>
            <a:ext cx="10774960" cy="4792780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b="1" dirty="0"/>
              <a:t>empirical formula </a:t>
            </a:r>
            <a:r>
              <a:rPr lang="en-US" altLang="zh-CN" dirty="0"/>
              <a:t>of a compound is the simplest possible formula (with integer subscripts) that gives the composition of the compound.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b="1" dirty="0"/>
              <a:t>molecular formula </a:t>
            </a:r>
            <a:r>
              <a:rPr lang="en-US" altLang="zh-CN" dirty="0"/>
              <a:t>of a compound is the formula consistent with the relative molecular mass. 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07BE8-950B-41E8-8886-989B75107C1C}"/>
              </a:ext>
            </a:extLst>
          </p:cNvPr>
          <p:cNvSpPr/>
          <p:nvPr/>
        </p:nvSpPr>
        <p:spPr>
          <a:xfrm>
            <a:off x="6719582" y="3780573"/>
            <a:ext cx="5125673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31F20"/>
                </a:solidFill>
                <a:latin typeface="Times-Roman"/>
              </a:rPr>
              <a:t>In a chemical formula, the subscripts represent the ratio of the number of moles of each element that combine to form one mole of the compound.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4634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E995-243B-40E4-8A40-5E0F1551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Types of chemical reactions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BBA771-29BC-4A47-A69D-6DEB8468E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D66FB-08C5-4EEF-9EAD-9625E34E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8" y="1234230"/>
            <a:ext cx="7179429" cy="48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9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2250-91C5-4E16-9B65-47064679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819"/>
            <a:ext cx="10515600" cy="440218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Determining empirical formulas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02DF3-DFDC-430F-84D3-7C7C8854B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2" y="864065"/>
            <a:ext cx="6602136" cy="5312897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compound contains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1.71g C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0.287g H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 What is its empirical formula?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4B9F7-A4C4-4EA0-A989-3E592E5477E8}"/>
              </a:ext>
            </a:extLst>
          </p:cNvPr>
          <p:cNvSpPr/>
          <p:nvPr/>
        </p:nvSpPr>
        <p:spPr>
          <a:xfrm>
            <a:off x="7401883" y="790473"/>
            <a:ext cx="4546833" cy="15081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/>
              <a:t>Rule:</a:t>
            </a:r>
          </a:p>
          <a:p>
            <a:r>
              <a:rPr lang="en-US" altLang="zh-CN" dirty="0"/>
              <a:t>Find molar masses of each element.</a:t>
            </a:r>
          </a:p>
          <a:p>
            <a:r>
              <a:rPr lang="en-US" altLang="zh-CN" dirty="0"/>
              <a:t>Divide each subscript by the smallest subscript</a:t>
            </a:r>
          </a:p>
          <a:p>
            <a:r>
              <a:rPr lang="en-US" altLang="zh-CN" dirty="0"/>
              <a:t>Multiply each subscript by 2 (if its still not a whole number)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F6099-9C00-4062-8CD7-16D1638BBD69}"/>
              </a:ext>
            </a:extLst>
          </p:cNvPr>
          <p:cNvSpPr/>
          <p:nvPr/>
        </p:nvSpPr>
        <p:spPr>
          <a:xfrm>
            <a:off x="350935" y="3848669"/>
            <a:ext cx="4907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compound contains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5.31g Cl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8.40g 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 What is its empirical formula?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DE7BDA-9497-4758-BD63-062331FB3C89}"/>
              </a:ext>
            </a:extLst>
          </p:cNvPr>
          <p:cNvSpPr/>
          <p:nvPr/>
        </p:nvSpPr>
        <p:spPr>
          <a:xfrm>
            <a:off x="7069123" y="2514221"/>
            <a:ext cx="5122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Times-Roman"/>
              </a:rPr>
              <a:t>Determine the empirical formula of a compound that has a percent composition of 43.7% P and 56.3% O.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9CF78-4BEE-4A05-A551-2CC1118E0283}"/>
              </a:ext>
            </a:extLst>
          </p:cNvPr>
          <p:cNvSpPr/>
          <p:nvPr/>
        </p:nvSpPr>
        <p:spPr>
          <a:xfrm>
            <a:off x="7228074" y="3244334"/>
            <a:ext cx="3995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31F20"/>
                </a:solidFill>
                <a:latin typeface="Times-Roman"/>
              </a:rPr>
              <a:t>Rules:</a:t>
            </a:r>
          </a:p>
          <a:p>
            <a:r>
              <a:rPr lang="en-US" altLang="zh-CN" dirty="0">
                <a:solidFill>
                  <a:srgbClr val="231F20"/>
                </a:solidFill>
                <a:latin typeface="Times-Roman"/>
              </a:rPr>
              <a:t>change the % signs to grams.</a:t>
            </a:r>
          </a:p>
          <a:p>
            <a:r>
              <a:rPr lang="en-US" altLang="zh-CN" dirty="0"/>
              <a:t>convert the numbers of grams to moles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128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569C-A229-48CF-BE9B-096DCBE5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80" y="188956"/>
            <a:ext cx="10515600" cy="431829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exercise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4A538-278C-4101-B44B-C4D649CB8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28" y="838899"/>
            <a:ext cx="6249798" cy="5338064"/>
          </a:xfrm>
        </p:spPr>
        <p:txBody>
          <a:bodyPr>
            <a:normAutofit/>
          </a:bodyPr>
          <a:lstStyle/>
          <a:p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7093D-A323-4D3F-BB0C-F1A47F4486F9}"/>
              </a:ext>
            </a:extLst>
          </p:cNvPr>
          <p:cNvSpPr/>
          <p:nvPr/>
        </p:nvSpPr>
        <p:spPr>
          <a:xfrm>
            <a:off x="6839824" y="740206"/>
            <a:ext cx="5089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Times-Roman"/>
              </a:rPr>
              <a:t>Ascorbic acid is composed of 40.92% C, 4.58% H, &amp; 54.50% O by mass. Determine its empirical formula.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4754D-30C7-4E28-83DF-6654B657A485}"/>
              </a:ext>
            </a:extLst>
          </p:cNvPr>
          <p:cNvSpPr/>
          <p:nvPr/>
        </p:nvSpPr>
        <p:spPr>
          <a:xfrm>
            <a:off x="360728" y="7402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Combustion of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11.5 g of ethanol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produces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22.0 g of CO</a:t>
            </a:r>
            <a:r>
              <a:rPr lang="en-US" altLang="zh-CN" u="sng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13.5 g of H</a:t>
            </a:r>
            <a:r>
              <a:rPr lang="en-US" altLang="zh-CN" u="sng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u="sng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Calculate the mass of carbon and hydrogen in the original 11.5-g sample of ethanol. Calculate the empirical formula of ethanol?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44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B45C-0FB1-4607-B120-D927978D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48540"/>
            <a:ext cx="10515600" cy="532497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Molarity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8CD5B-7B85-4D40-B7E3-AF90E0C88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58" y="897622"/>
            <a:ext cx="6769917" cy="5279341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19D74-E61D-416E-9C93-B4407346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12" y="839840"/>
            <a:ext cx="3556817" cy="1457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01588A-DFD8-4EFC-8D65-064730F5C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2929" y="1665420"/>
            <a:ext cx="1083973" cy="841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D1F920-6DB4-4C69-9AB2-95F265C07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31" y="2456445"/>
            <a:ext cx="1569357" cy="4268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AD8E70-F9F1-4B8C-93C1-0354412B9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180" y="2883310"/>
            <a:ext cx="3609975" cy="27717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6B09FF-641F-497A-818B-BF7993ECAE78}"/>
              </a:ext>
            </a:extLst>
          </p:cNvPr>
          <p:cNvSpPr/>
          <p:nvPr/>
        </p:nvSpPr>
        <p:spPr>
          <a:xfrm>
            <a:off x="606803" y="3019748"/>
            <a:ext cx="649867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231F20"/>
                </a:solidFill>
                <a:latin typeface="Times-Italic"/>
              </a:rPr>
              <a:t>Preparing a solution of known molarity.</a:t>
            </a:r>
          </a:p>
          <a:p>
            <a:endParaRPr lang="en-US" altLang="zh-CN" sz="2000" b="1" dirty="0">
              <a:solidFill>
                <a:srgbClr val="231F20"/>
              </a:solidFill>
              <a:latin typeface="Times-Italic"/>
            </a:endParaRPr>
          </a:p>
          <a:p>
            <a:pPr marL="342900" indent="-342900">
              <a:buAutoNum type="alphaLcParenBoth"/>
            </a:pPr>
            <a:r>
              <a:rPr lang="en-US" altLang="zh-CN" sz="2000" dirty="0">
                <a:solidFill>
                  <a:srgbClr val="231F20"/>
                </a:solidFill>
                <a:latin typeface="Times-Italic"/>
              </a:rPr>
              <a:t>A known amount of a solute is transferred into the volumetric ﬂask; then water is added through a funnel. </a:t>
            </a:r>
          </a:p>
          <a:p>
            <a:pPr marL="342900" indent="-342900">
              <a:buAutoNum type="alphaLcParenBoth"/>
            </a:pPr>
            <a:r>
              <a:rPr lang="en-US" altLang="zh-CN" sz="2000" dirty="0">
                <a:solidFill>
                  <a:srgbClr val="231F20"/>
                </a:solidFill>
                <a:latin typeface="Times-Italic"/>
              </a:rPr>
              <a:t>The solid is slowly dissolved by gently swirling the ﬂask. </a:t>
            </a:r>
          </a:p>
          <a:p>
            <a:pPr marL="342900" indent="-342900">
              <a:buAutoNum type="alphaLcParenBoth"/>
            </a:pPr>
            <a:r>
              <a:rPr lang="en-US" altLang="zh-CN" sz="2000" dirty="0">
                <a:solidFill>
                  <a:srgbClr val="231F20"/>
                </a:solidFill>
                <a:latin typeface="Times-Italic"/>
              </a:rPr>
              <a:t>More water is added to bring the level of solution to the mark.</a:t>
            </a:r>
          </a:p>
          <a:p>
            <a:pPr marL="342900" indent="-342900">
              <a:buAutoNum type="alphaLcParenBoth"/>
            </a:pPr>
            <a:r>
              <a:rPr lang="en-US" altLang="zh-CN" sz="2000" dirty="0">
                <a:solidFill>
                  <a:srgbClr val="231F20"/>
                </a:solidFill>
                <a:latin typeface="Times-Italic"/>
              </a:rPr>
              <a:t>Knowing the volume of the solution and the amount of solute dissolved in it, we can calculate the molarity of the prepared solution.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5087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41E4-A84E-414E-BF3B-C569C575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Practice exercise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8BEC-E938-4E40-94EF-8E91016A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8AD65-93C6-4330-9F27-E8675E828F97}"/>
              </a:ext>
            </a:extLst>
          </p:cNvPr>
          <p:cNvSpPr/>
          <p:nvPr/>
        </p:nvSpPr>
        <p:spPr>
          <a:xfrm>
            <a:off x="296410" y="111773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Q.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molarity (M) of the solution if 3 mole of solute is dissolved in 12 L solution?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AC7E9-B3F2-47F4-8E2A-CD24F9F84E3D}"/>
              </a:ext>
            </a:extLst>
          </p:cNvPr>
          <p:cNvSpPr/>
          <p:nvPr/>
        </p:nvSpPr>
        <p:spPr>
          <a:xfrm>
            <a:off x="6887363" y="543394"/>
            <a:ext cx="48834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Q.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molarity (M) of a 400 mL solution having 8 g NaOH?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D2D1-607A-445A-8F6D-1615A0CE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143" y="2441793"/>
            <a:ext cx="2878822" cy="1916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80468-F6AF-422B-A307-F22E8867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88" y="1434377"/>
            <a:ext cx="2941048" cy="797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1A487-1340-4100-B968-E453314AC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23" y="1943565"/>
            <a:ext cx="3362325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04A2D7-2C53-4F2F-97FB-52DE23A84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575" y="3821570"/>
            <a:ext cx="1524000" cy="1123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84B274-9BDC-4587-9AB1-B57677F70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0109" y="4568393"/>
            <a:ext cx="3778978" cy="120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FE2EF7-8B7E-4B0F-967A-98296C686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5577" y="3057990"/>
            <a:ext cx="1083973" cy="8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2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35C8-8988-4A16-931F-B9BA5964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43" y="249208"/>
            <a:ext cx="10515600" cy="43182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Practice exercise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05BE3-366B-4404-95A7-C2BE02FD8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01" y="796954"/>
            <a:ext cx="6375633" cy="538000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grams of potassium dichromate (K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required to prepare a 250-mL solution whose concentration is 2.16 M?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65C32F-2638-4300-8A67-D1C9449C691E}"/>
              </a:ext>
            </a:extLst>
          </p:cNvPr>
          <p:cNvSpPr/>
          <p:nvPr/>
        </p:nvSpPr>
        <p:spPr>
          <a:xfrm>
            <a:off x="6772710" y="681037"/>
            <a:ext cx="51983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31F20"/>
                </a:solidFill>
                <a:latin typeface="Times-Roman"/>
              </a:rPr>
              <a:t>A chemist needs to add 3.81 g of glucose to a reaction mixture. Calculate the volume in mL of a 2.53 </a:t>
            </a:r>
            <a:r>
              <a:rPr lang="en-US" altLang="zh-CN" sz="2000" dirty="0">
                <a:solidFill>
                  <a:srgbClr val="231F20"/>
                </a:solidFill>
                <a:latin typeface="Times-Italic"/>
              </a:rPr>
              <a:t>M </a:t>
            </a:r>
            <a:r>
              <a:rPr lang="en-US" altLang="zh-CN" sz="2000" dirty="0">
                <a:solidFill>
                  <a:srgbClr val="231F20"/>
                </a:solidFill>
                <a:latin typeface="Times-Roman"/>
              </a:rPr>
              <a:t>glucose solution.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725C5F-084E-40AD-9BC7-D25C8FBE7E45}"/>
                  </a:ext>
                </a:extLst>
              </p:cNvPr>
              <p:cNvSpPr/>
              <p:nvPr/>
            </p:nvSpPr>
            <p:spPr>
              <a:xfrm>
                <a:off x="7427051" y="2027861"/>
                <a:ext cx="3738617" cy="864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altLang="zh-CN" dirty="0">
                    <a:solidFill>
                      <a:srgbClr val="231F20"/>
                    </a:solidFill>
                    <a:latin typeface="Times-Roman"/>
                  </a:rPr>
                  <a:t>3.81 g C</a:t>
                </a:r>
                <a:r>
                  <a:rPr lang="pt-BR" altLang="zh-CN" sz="800" dirty="0">
                    <a:solidFill>
                      <a:srgbClr val="231F20"/>
                    </a:solidFill>
                    <a:latin typeface="Times-Roman"/>
                  </a:rPr>
                  <a:t>6</a:t>
                </a:r>
                <a:r>
                  <a:rPr lang="pt-BR" altLang="zh-CN" dirty="0">
                    <a:solidFill>
                      <a:srgbClr val="231F20"/>
                    </a:solidFill>
                    <a:latin typeface="Times-Roman"/>
                  </a:rPr>
                  <a:t>H</a:t>
                </a:r>
                <a:r>
                  <a:rPr lang="pt-BR" altLang="zh-CN" sz="800" dirty="0">
                    <a:solidFill>
                      <a:srgbClr val="231F20"/>
                    </a:solidFill>
                    <a:latin typeface="Times-Roman"/>
                  </a:rPr>
                  <a:t>12</a:t>
                </a:r>
                <a:r>
                  <a:rPr lang="pt-BR" altLang="zh-CN" dirty="0">
                    <a:solidFill>
                      <a:srgbClr val="231F20"/>
                    </a:solidFill>
                    <a:latin typeface="Times-Roman"/>
                  </a:rPr>
                  <a:t>O</a:t>
                </a:r>
                <a:r>
                  <a:rPr lang="pt-BR" altLang="zh-CN" sz="800" dirty="0">
                    <a:solidFill>
                      <a:srgbClr val="231F20"/>
                    </a:solidFill>
                    <a:latin typeface="Times-Roman"/>
                  </a:rPr>
                  <a:t>6 </a:t>
                </a:r>
                <a:r>
                  <a:rPr lang="pt-BR" altLang="zh-CN" dirty="0">
                    <a:solidFill>
                      <a:srgbClr val="231F20"/>
                    </a:solidFill>
                    <a:latin typeface="MathematicalPi-One"/>
                  </a:rPr>
                  <a:t>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altLang="zh-CN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1 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mol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12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180.2 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12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6 </m:t>
                        </m:r>
                        <m:r>
                          <m:rPr>
                            <m:nor/>
                          </m:rPr>
                          <a:rPr lang="pt-BR" altLang="zh-CN" dirty="0"/>
                          <m:t> </m:t>
                        </m:r>
                      </m:den>
                    </m:f>
                  </m:oMath>
                </a14:m>
                <a:endParaRPr lang="pt-BR" altLang="zh-CN" dirty="0"/>
              </a:p>
              <a:p>
                <a:r>
                  <a:rPr lang="pt-BR" altLang="zh-CN" dirty="0">
                    <a:solidFill>
                      <a:srgbClr val="231F20"/>
                    </a:solidFill>
                    <a:latin typeface="MathematicalPi-One"/>
                  </a:rPr>
                  <a:t>	= </a:t>
                </a:r>
                <a:r>
                  <a:rPr lang="pt-BR" altLang="zh-CN" dirty="0">
                    <a:solidFill>
                      <a:srgbClr val="231F20"/>
                    </a:solidFill>
                    <a:latin typeface="Times-Roman"/>
                  </a:rPr>
                  <a:t>2.114 </a:t>
                </a:r>
                <a:r>
                  <a:rPr lang="pt-BR" altLang="zh-CN" dirty="0">
                    <a:solidFill>
                      <a:srgbClr val="231F20"/>
                    </a:solidFill>
                    <a:latin typeface="MathematicalPi-One"/>
                  </a:rPr>
                  <a:t>× </a:t>
                </a:r>
                <a:r>
                  <a:rPr lang="pt-BR" altLang="zh-CN" dirty="0">
                    <a:solidFill>
                      <a:srgbClr val="231F20"/>
                    </a:solidFill>
                    <a:latin typeface="Times-Roman"/>
                  </a:rPr>
                  <a:t>10</a:t>
                </a:r>
                <a:r>
                  <a:rPr lang="pt-BR" altLang="zh-CN" baseline="30000" dirty="0">
                    <a:solidFill>
                      <a:srgbClr val="231F20"/>
                    </a:solidFill>
                    <a:latin typeface="Times-Roman"/>
                  </a:rPr>
                  <a:t>-2</a:t>
                </a:r>
                <a:r>
                  <a:rPr lang="pt-BR" altLang="zh-CN" sz="800" dirty="0">
                    <a:solidFill>
                      <a:srgbClr val="231F20"/>
                    </a:solidFill>
                    <a:latin typeface="Times-Roman"/>
                  </a:rPr>
                  <a:t> </a:t>
                </a:r>
                <a:r>
                  <a:rPr lang="pt-BR" altLang="zh-CN" dirty="0">
                    <a:solidFill>
                      <a:srgbClr val="231F20"/>
                    </a:solidFill>
                    <a:latin typeface="Times-Roman"/>
                  </a:rPr>
                  <a:t>mol C</a:t>
                </a:r>
                <a:r>
                  <a:rPr lang="pt-BR" altLang="zh-CN" sz="800" dirty="0">
                    <a:solidFill>
                      <a:srgbClr val="231F20"/>
                    </a:solidFill>
                    <a:latin typeface="Times-Roman"/>
                  </a:rPr>
                  <a:t>6</a:t>
                </a:r>
                <a:r>
                  <a:rPr lang="pt-BR" altLang="zh-CN" dirty="0">
                    <a:solidFill>
                      <a:srgbClr val="231F20"/>
                    </a:solidFill>
                    <a:latin typeface="Times-Roman"/>
                  </a:rPr>
                  <a:t>H</a:t>
                </a:r>
                <a:r>
                  <a:rPr lang="pt-BR" altLang="zh-CN" sz="800" dirty="0">
                    <a:solidFill>
                      <a:srgbClr val="231F20"/>
                    </a:solidFill>
                    <a:latin typeface="Times-Roman"/>
                  </a:rPr>
                  <a:t>12</a:t>
                </a:r>
                <a:r>
                  <a:rPr lang="pt-BR" altLang="zh-CN" dirty="0">
                    <a:solidFill>
                      <a:srgbClr val="231F20"/>
                    </a:solidFill>
                    <a:latin typeface="Times-Roman"/>
                  </a:rPr>
                  <a:t>O</a:t>
                </a:r>
                <a:r>
                  <a:rPr lang="pt-BR" altLang="zh-CN" sz="800" dirty="0">
                    <a:solidFill>
                      <a:srgbClr val="231F20"/>
                    </a:solidFill>
                    <a:latin typeface="Times-Roman"/>
                  </a:rPr>
                  <a:t>6</a:t>
                </a:r>
                <a:endParaRPr lang="pt-BR" altLang="zh-CN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725C5F-084E-40AD-9BC7-D25C8FBE7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051" y="2027861"/>
                <a:ext cx="3738617" cy="864596"/>
              </a:xfrm>
              <a:prstGeom prst="rect">
                <a:avLst/>
              </a:prstGeom>
              <a:blipFill>
                <a:blip r:embed="rId2"/>
                <a:stretch>
                  <a:fillRect l="-1303" b="-1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DE612E0-6795-40BB-BE7E-958820012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7536" y="2925325"/>
            <a:ext cx="1083973" cy="841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01B5A-42AD-4A59-8A79-13DC06E5A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8319" y="3590178"/>
            <a:ext cx="878433" cy="5797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35C39B-005C-4770-B74F-430171E927FC}"/>
                  </a:ext>
                </a:extLst>
              </p:cNvPr>
              <p:cNvSpPr/>
              <p:nvPr/>
            </p:nvSpPr>
            <p:spPr>
              <a:xfrm>
                <a:off x="8033047" y="3590178"/>
                <a:ext cx="4158953" cy="542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altLang="zh-CN" dirty="0">
                    <a:solidFill>
                      <a:srgbClr val="231F20"/>
                    </a:solidFill>
                    <a:latin typeface="MathematicalPi-One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altLang="zh-CN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2.114 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MathematicalPi-One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MathematicalPi-One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pt-BR" altLang="zh-CN" baseline="300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-2 </m:t>
                        </m:r>
                        <m:r>
                          <m:rPr>
                            <m:nor/>
                          </m:rPr>
                          <a:rPr lang="pt-BR" altLang="zh-CN" sz="1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mol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12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2.53 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mol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12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pt-BR" altLang="zh-CN" sz="800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soln</m:t>
                        </m:r>
                      </m:den>
                    </m:f>
                  </m:oMath>
                </a14:m>
                <a:r>
                  <a:rPr lang="pt-BR" altLang="zh-CN" dirty="0">
                    <a:solidFill>
                      <a:srgbClr val="231F20"/>
                    </a:solidFill>
                    <a:latin typeface="MathematicalPi-One"/>
                  </a:rPr>
                  <a:t>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altLang="zh-CN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1000 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mL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altLang="zh-CN" dirty="0">
                            <a:solidFill>
                              <a:srgbClr val="231F20"/>
                            </a:solidFill>
                            <a:latin typeface="Times-Roman"/>
                          </a:rPr>
                          <m:t>soln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altLang="zh-CN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𝑠𝑜𝑙𝑢𝑡𝑖𝑜𝑛</m:t>
                        </m:r>
                      </m:den>
                    </m:f>
                  </m:oMath>
                </a14:m>
                <a:endParaRPr lang="pt-BR" altLang="zh-CN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35C39B-005C-4770-B74F-430171E92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047" y="3590178"/>
                <a:ext cx="4158953" cy="542071"/>
              </a:xfrm>
              <a:prstGeom prst="rect">
                <a:avLst/>
              </a:prstGeom>
              <a:blipFill>
                <a:blip r:embed="rId7"/>
                <a:stretch>
                  <a:fillRect l="-1320" b="-6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A31F157-5B6F-4299-9CD8-A705954D8E76}"/>
              </a:ext>
            </a:extLst>
          </p:cNvPr>
          <p:cNvSpPr/>
          <p:nvPr/>
        </p:nvSpPr>
        <p:spPr>
          <a:xfrm>
            <a:off x="8209522" y="4279393"/>
            <a:ext cx="158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231F20"/>
                </a:solidFill>
                <a:latin typeface="Times-Roman"/>
              </a:rPr>
              <a:t>= 8.36 mL </a:t>
            </a:r>
            <a:r>
              <a:rPr lang="en-GB" altLang="zh-CN" dirty="0" err="1">
                <a:solidFill>
                  <a:srgbClr val="231F20"/>
                </a:solidFill>
                <a:latin typeface="Times-Roman"/>
              </a:rPr>
              <a:t>soln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310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3FDA-28C0-4A7F-8AFA-2017E14E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38" y="264228"/>
            <a:ext cx="10515600" cy="40666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Dilution of solutions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6D490-6EAC-47B3-8796-FF5AC019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6" y="847288"/>
            <a:ext cx="8825218" cy="5329675"/>
          </a:xfrm>
        </p:spPr>
        <p:txBody>
          <a:bodyPr/>
          <a:lstStyle/>
          <a:p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Dilution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procedure for preparing a less concentrated solution from a more concentrated one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dilution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process, adding more solvent to the stock solution changes (decreases) the concentration of the solution without changing the number of moles of solute</a:t>
            </a:r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B7E1F-4DA0-48DD-9A3F-EC0A10D4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202" y="1359014"/>
            <a:ext cx="1566758" cy="1381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E26BF-1F6B-4205-9EE0-A093A11EE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21" y="4981205"/>
            <a:ext cx="2259872" cy="398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F1A7E-1BE9-41C2-A082-211C913CC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74" y="2977389"/>
            <a:ext cx="7736748" cy="346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C0120-1F9C-4F89-93D6-11F2D9E75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329" y="3019604"/>
            <a:ext cx="3105150" cy="1590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E2F331-D729-4613-AE63-C8EBE4A8C861}"/>
              </a:ext>
            </a:extLst>
          </p:cNvPr>
          <p:cNvSpPr/>
          <p:nvPr/>
        </p:nvSpPr>
        <p:spPr>
          <a:xfrm>
            <a:off x="7130249" y="4652904"/>
            <a:ext cx="5337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31F20"/>
                </a:solidFill>
                <a:latin typeface="Times-Italic"/>
              </a:rPr>
              <a:t>Fig. The dilution of a more concentrated solution </a:t>
            </a:r>
            <a:r>
              <a:rPr lang="en-US" altLang="zh-CN" b="1" i="1" dirty="0">
                <a:solidFill>
                  <a:srgbClr val="231F20"/>
                </a:solidFill>
                <a:latin typeface="Times-Italic"/>
              </a:rPr>
              <a:t>‘</a:t>
            </a:r>
            <a:r>
              <a:rPr lang="en-US" altLang="zh-CN" i="1" dirty="0">
                <a:solidFill>
                  <a:srgbClr val="231F20"/>
                </a:solidFill>
                <a:latin typeface="Times-Italic"/>
              </a:rPr>
              <a:t>does not change the total number of solute particles’</a:t>
            </a:r>
            <a:endParaRPr lang="zh-CN" altLang="en-US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E5AE58-8A09-46DE-8E95-69F1FB9F6E03}"/>
              </a:ext>
            </a:extLst>
          </p:cNvPr>
          <p:cNvSpPr/>
          <p:nvPr/>
        </p:nvSpPr>
        <p:spPr>
          <a:xfrm>
            <a:off x="6187729" y="5646978"/>
            <a:ext cx="1212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dirty="0">
                <a:solidFill>
                  <a:srgbClr val="231F20"/>
                </a:solidFill>
                <a:latin typeface="Times-Italic"/>
              </a:rPr>
              <a:t>M</a:t>
            </a:r>
            <a:r>
              <a:rPr lang="da-DK" altLang="zh-CN" sz="1000" i="1" dirty="0">
                <a:solidFill>
                  <a:srgbClr val="231F20"/>
                </a:solidFill>
                <a:latin typeface="Times-Roman"/>
              </a:rPr>
              <a:t>i </a:t>
            </a:r>
            <a:r>
              <a:rPr lang="da-DK" altLang="zh-CN" sz="1000" dirty="0">
                <a:solidFill>
                  <a:srgbClr val="231F20"/>
                </a:solidFill>
                <a:latin typeface="MathematicalPi-One"/>
              </a:rPr>
              <a:t>  </a:t>
            </a:r>
            <a:r>
              <a:rPr lang="da-DK" altLang="zh-CN" sz="2400" dirty="0">
                <a:solidFill>
                  <a:srgbClr val="231F20"/>
                </a:solidFill>
                <a:latin typeface="MathematicalPi-One"/>
              </a:rPr>
              <a:t>&gt; </a:t>
            </a:r>
            <a:r>
              <a:rPr lang="da-DK" altLang="zh-CN" sz="2400" dirty="0">
                <a:solidFill>
                  <a:srgbClr val="231F20"/>
                </a:solidFill>
                <a:latin typeface="Times-Italic"/>
              </a:rPr>
              <a:t>M</a:t>
            </a:r>
            <a:r>
              <a:rPr lang="da-DK" altLang="zh-CN" sz="1000" i="1" dirty="0">
                <a:solidFill>
                  <a:srgbClr val="231F20"/>
                </a:solidFill>
                <a:latin typeface="Times-Roman"/>
              </a:rPr>
              <a:t>f  </a:t>
            </a:r>
            <a:r>
              <a:rPr lang="da-DK" altLang="zh-CN" sz="1000" dirty="0">
                <a:solidFill>
                  <a:srgbClr val="231F20"/>
                </a:solidFill>
                <a:latin typeface="Times-Roman"/>
              </a:rPr>
              <a:t> </a:t>
            </a:r>
            <a:endParaRPr lang="da-DK" altLang="zh-CN" sz="2400" dirty="0">
              <a:solidFill>
                <a:srgbClr val="231F20"/>
              </a:solidFill>
              <a:latin typeface="Times-Roman"/>
            </a:endParaRPr>
          </a:p>
          <a:p>
            <a:r>
              <a:rPr lang="da-DK" altLang="zh-CN" sz="2400" dirty="0">
                <a:solidFill>
                  <a:srgbClr val="231F20"/>
                </a:solidFill>
                <a:latin typeface="Times-Roman"/>
              </a:rPr>
              <a:t> </a:t>
            </a:r>
            <a:r>
              <a:rPr lang="da-DK" altLang="zh-CN" sz="2400" dirty="0">
                <a:solidFill>
                  <a:srgbClr val="231F20"/>
                </a:solidFill>
                <a:latin typeface="Times-Italic"/>
              </a:rPr>
              <a:t>V</a:t>
            </a:r>
            <a:r>
              <a:rPr lang="da-DK" altLang="zh-CN" sz="1000" i="1" dirty="0">
                <a:solidFill>
                  <a:srgbClr val="231F20"/>
                </a:solidFill>
                <a:latin typeface="Times-Roman"/>
              </a:rPr>
              <a:t>f </a:t>
            </a:r>
            <a:r>
              <a:rPr lang="da-DK" altLang="zh-CN" sz="1000" dirty="0">
                <a:solidFill>
                  <a:srgbClr val="231F20"/>
                </a:solidFill>
                <a:latin typeface="Times-Roman"/>
              </a:rPr>
              <a:t>  </a:t>
            </a:r>
            <a:r>
              <a:rPr lang="da-DK" altLang="zh-CN" sz="2400" dirty="0">
                <a:solidFill>
                  <a:srgbClr val="231F20"/>
                </a:solidFill>
                <a:latin typeface="MathematicalPi-One"/>
              </a:rPr>
              <a:t>&gt; </a:t>
            </a:r>
            <a:r>
              <a:rPr lang="da-DK" altLang="zh-CN" sz="2400" dirty="0">
                <a:solidFill>
                  <a:srgbClr val="231F20"/>
                </a:solidFill>
                <a:latin typeface="Times-Italic"/>
              </a:rPr>
              <a:t>V</a:t>
            </a:r>
            <a:r>
              <a:rPr lang="da-DK" altLang="zh-CN" sz="1000" i="1" dirty="0">
                <a:solidFill>
                  <a:srgbClr val="231F20"/>
                </a:solidFill>
                <a:latin typeface="Times-Roman"/>
              </a:rPr>
              <a:t>i</a:t>
            </a:r>
            <a:r>
              <a:rPr lang="da-DK" altLang="zh-CN" sz="2400" dirty="0">
                <a:solidFill>
                  <a:srgbClr val="231F20"/>
                </a:solidFill>
                <a:latin typeface="Times-Roman"/>
              </a:rPr>
              <a:t> </a:t>
            </a:r>
            <a:endParaRPr lang="zh-CN" alt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B21685-B7A2-48EE-936B-2A76E9FF6486}"/>
              </a:ext>
            </a:extLst>
          </p:cNvPr>
          <p:cNvSpPr/>
          <p:nvPr/>
        </p:nvSpPr>
        <p:spPr>
          <a:xfrm>
            <a:off x="776158" y="53238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31F20"/>
                </a:solidFill>
                <a:latin typeface="Times-Italic"/>
              </a:rPr>
              <a:t>M</a:t>
            </a:r>
            <a:r>
              <a:rPr lang="en-US" altLang="zh-CN" sz="800" dirty="0">
                <a:solidFill>
                  <a:srgbClr val="231F20"/>
                </a:solidFill>
                <a:latin typeface="Times-Roman"/>
              </a:rPr>
              <a:t>i  </a:t>
            </a:r>
            <a:r>
              <a:rPr lang="en-US" altLang="zh-CN" dirty="0">
                <a:solidFill>
                  <a:srgbClr val="231F20"/>
                </a:solidFill>
                <a:latin typeface="Times-Roman"/>
              </a:rPr>
              <a:t>&amp; </a:t>
            </a:r>
            <a:r>
              <a:rPr lang="en-US" altLang="zh-CN" dirty="0" err="1">
                <a:solidFill>
                  <a:srgbClr val="231F20"/>
                </a:solidFill>
                <a:latin typeface="Times-Italic"/>
              </a:rPr>
              <a:t>M</a:t>
            </a:r>
            <a:r>
              <a:rPr lang="en-US" altLang="zh-CN" sz="800" dirty="0" err="1">
                <a:solidFill>
                  <a:srgbClr val="231F20"/>
                </a:solidFill>
                <a:latin typeface="Times-Roman"/>
              </a:rPr>
              <a:t>f</a:t>
            </a:r>
            <a:r>
              <a:rPr lang="en-US" altLang="zh-CN" sz="800" dirty="0">
                <a:solidFill>
                  <a:srgbClr val="231F20"/>
                </a:solidFill>
                <a:latin typeface="Times-Roman"/>
              </a:rPr>
              <a:t>  </a:t>
            </a:r>
            <a:r>
              <a:rPr lang="en-US" altLang="zh-CN" dirty="0">
                <a:solidFill>
                  <a:srgbClr val="231F20"/>
                </a:solidFill>
                <a:latin typeface="Times-Roman"/>
              </a:rPr>
              <a:t>= initial and ﬁnal molar concentrations of the solution </a:t>
            </a:r>
          </a:p>
          <a:p>
            <a:r>
              <a:rPr lang="en-US" altLang="zh-CN" dirty="0">
                <a:solidFill>
                  <a:srgbClr val="231F20"/>
                </a:solidFill>
                <a:latin typeface="Times-Italic"/>
              </a:rPr>
              <a:t>V</a:t>
            </a:r>
            <a:r>
              <a:rPr lang="en-US" altLang="zh-CN" sz="800" dirty="0">
                <a:solidFill>
                  <a:srgbClr val="231F20"/>
                </a:solidFill>
                <a:latin typeface="Times-Roman"/>
              </a:rPr>
              <a:t>i  </a:t>
            </a:r>
            <a:r>
              <a:rPr lang="en-US" altLang="zh-CN" dirty="0">
                <a:solidFill>
                  <a:srgbClr val="231F20"/>
                </a:solidFill>
                <a:latin typeface="Times-Roman"/>
              </a:rPr>
              <a:t>&amp; </a:t>
            </a:r>
            <a:r>
              <a:rPr lang="en-US" altLang="zh-CN" dirty="0" err="1">
                <a:solidFill>
                  <a:srgbClr val="231F20"/>
                </a:solidFill>
                <a:latin typeface="Times-Italic"/>
              </a:rPr>
              <a:t>V</a:t>
            </a:r>
            <a:r>
              <a:rPr lang="en-US" altLang="zh-CN" sz="800" dirty="0" err="1">
                <a:solidFill>
                  <a:srgbClr val="231F20"/>
                </a:solidFill>
                <a:latin typeface="Times-Roman"/>
              </a:rPr>
              <a:t>f</a:t>
            </a:r>
            <a:r>
              <a:rPr lang="en-US" altLang="zh-CN" sz="800" dirty="0">
                <a:solidFill>
                  <a:srgbClr val="231F20"/>
                </a:solidFill>
                <a:latin typeface="Times-Roman"/>
              </a:rPr>
              <a:t>  </a:t>
            </a:r>
            <a:r>
              <a:rPr lang="en-US" altLang="zh-CN" dirty="0">
                <a:solidFill>
                  <a:srgbClr val="231F20"/>
                </a:solidFill>
                <a:latin typeface="Times-Roman"/>
              </a:rPr>
              <a:t>= initial and ﬁnal volumes of the solution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EBCEE4-F4C7-4B6F-A13A-E02426482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188" y="3498505"/>
            <a:ext cx="4817398" cy="836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34F45-A5B8-4742-B4CE-11259E099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921" y="4450925"/>
            <a:ext cx="2188550" cy="3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91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8914"/>
          </a:xfrm>
        </p:spPr>
        <p:txBody>
          <a:bodyPr>
            <a:noAutofit/>
          </a:bodyPr>
          <a:lstStyle/>
          <a:p>
            <a:r>
              <a:rPr lang="en-GB" altLang="zh-CN" sz="4000" b="1" dirty="0"/>
              <a:t>Practice Exercise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0723" y="970156"/>
                <a:ext cx="6434970" cy="5206807"/>
              </a:xfrm>
            </p:spPr>
            <p:txBody>
              <a:bodyPr/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Describe how you would prepare 5.00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10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mL of a 1.75M H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solution, starting with 8.61M stock solution of H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723" y="970156"/>
                <a:ext cx="6434970" cy="5206807"/>
              </a:xfrm>
              <a:blipFill>
                <a:blip r:embed="rId2"/>
                <a:stretch>
                  <a:fillRect l="-1326" t="-1639" r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D158F5D-4A30-4739-A902-0E1A4A9679A0}"/>
              </a:ext>
            </a:extLst>
          </p:cNvPr>
          <p:cNvSpPr/>
          <p:nvPr/>
        </p:nvSpPr>
        <p:spPr>
          <a:xfrm>
            <a:off x="1520625" y="1886599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zh-CN" sz="2000" dirty="0">
                <a:solidFill>
                  <a:srgbClr val="231F20"/>
                </a:solidFill>
                <a:latin typeface="Times-Italic"/>
              </a:rPr>
              <a:t>M</a:t>
            </a:r>
            <a:r>
              <a:rPr lang="pl-PL" altLang="zh-CN" sz="900" dirty="0">
                <a:solidFill>
                  <a:srgbClr val="231F20"/>
                </a:solidFill>
                <a:latin typeface="Times-Roman"/>
              </a:rPr>
              <a:t>i </a:t>
            </a:r>
            <a:r>
              <a:rPr lang="en-US" altLang="zh-CN" sz="900" dirty="0">
                <a:solidFill>
                  <a:srgbClr val="231F20"/>
                </a:solidFill>
                <a:latin typeface="Times-Roman"/>
              </a:rPr>
              <a:t> </a:t>
            </a:r>
            <a:r>
              <a:rPr lang="en-US" altLang="zh-CN" sz="2000" dirty="0">
                <a:solidFill>
                  <a:srgbClr val="231F20"/>
                </a:solidFill>
                <a:latin typeface="MathematicalPi-One"/>
              </a:rPr>
              <a:t>= </a:t>
            </a:r>
            <a:r>
              <a:rPr lang="pl-PL" altLang="zh-CN" sz="2000" dirty="0">
                <a:solidFill>
                  <a:srgbClr val="231F20"/>
                </a:solidFill>
                <a:latin typeface="Times-Roman"/>
              </a:rPr>
              <a:t>8.61 </a:t>
            </a:r>
            <a:r>
              <a:rPr lang="pl-PL" altLang="zh-CN" sz="2000" dirty="0">
                <a:solidFill>
                  <a:srgbClr val="231F20"/>
                </a:solidFill>
                <a:latin typeface="Times-Italic"/>
              </a:rPr>
              <a:t>M</a:t>
            </a:r>
            <a:r>
              <a:rPr lang="pl-PL" altLang="zh-CN" sz="4800" dirty="0">
                <a:solidFill>
                  <a:srgbClr val="231F20"/>
                </a:solidFill>
                <a:latin typeface="Symbol" panose="05050102010706020507" pitchFamily="18" charset="2"/>
              </a:rPr>
              <a:t> </a:t>
            </a:r>
            <a:r>
              <a:rPr lang="pl-PL" altLang="zh-CN" sz="2000" dirty="0">
                <a:solidFill>
                  <a:srgbClr val="231F20"/>
                </a:solidFill>
                <a:latin typeface="Times-Italic"/>
              </a:rPr>
              <a:t>M</a:t>
            </a:r>
            <a:r>
              <a:rPr lang="pl-PL" altLang="zh-CN" sz="900" dirty="0">
                <a:solidFill>
                  <a:srgbClr val="231F20"/>
                </a:solidFill>
                <a:latin typeface="Times-Roman"/>
              </a:rPr>
              <a:t>f </a:t>
            </a:r>
            <a:r>
              <a:rPr lang="en-US" altLang="zh-CN" sz="900" dirty="0">
                <a:solidFill>
                  <a:srgbClr val="231F20"/>
                </a:solidFill>
                <a:latin typeface="Times-Roman"/>
              </a:rPr>
              <a:t> </a:t>
            </a:r>
            <a:r>
              <a:rPr lang="en-US" altLang="zh-CN" sz="2000" dirty="0">
                <a:solidFill>
                  <a:srgbClr val="231F20"/>
                </a:solidFill>
                <a:latin typeface="MathematicalPi-One"/>
              </a:rPr>
              <a:t>=</a:t>
            </a:r>
            <a:r>
              <a:rPr lang="pl-PL" altLang="zh-CN" sz="2000" dirty="0">
                <a:solidFill>
                  <a:srgbClr val="231F20"/>
                </a:solidFill>
                <a:latin typeface="MathematicalPi-One"/>
              </a:rPr>
              <a:t> </a:t>
            </a:r>
            <a:r>
              <a:rPr lang="pl-PL" altLang="zh-CN" sz="2000" dirty="0">
                <a:solidFill>
                  <a:srgbClr val="231F20"/>
                </a:solidFill>
                <a:latin typeface="Times-Roman"/>
              </a:rPr>
              <a:t>1.75 </a:t>
            </a:r>
            <a:r>
              <a:rPr lang="pl-PL" altLang="zh-CN" sz="2000" dirty="0">
                <a:solidFill>
                  <a:srgbClr val="231F20"/>
                </a:solidFill>
                <a:latin typeface="Times-Italic"/>
              </a:rPr>
              <a:t>M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DE95A4-21FB-4443-988C-E9E2D9D4C636}"/>
                  </a:ext>
                </a:extLst>
              </p:cNvPr>
              <p:cNvSpPr/>
              <p:nvPr/>
            </p:nvSpPr>
            <p:spPr>
              <a:xfrm>
                <a:off x="1520625" y="2674662"/>
                <a:ext cx="30700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altLang="zh-CN" sz="2000" dirty="0">
                    <a:solidFill>
                      <a:srgbClr val="231F20"/>
                    </a:solidFill>
                    <a:latin typeface="Times-Italic"/>
                  </a:rPr>
                  <a:t>V</a:t>
                </a:r>
                <a:r>
                  <a:rPr lang="en-GB" altLang="zh-CN" sz="900" dirty="0">
                    <a:solidFill>
                      <a:srgbClr val="231F20"/>
                    </a:solidFill>
                    <a:latin typeface="Times-Roman"/>
                  </a:rPr>
                  <a:t>i  </a:t>
                </a:r>
                <a:r>
                  <a:rPr lang="en-GB" altLang="zh-CN" sz="2000" dirty="0">
                    <a:solidFill>
                      <a:srgbClr val="231F20"/>
                    </a:solidFill>
                    <a:latin typeface="MathematicalPi-One"/>
                  </a:rPr>
                  <a:t>= </a:t>
                </a:r>
                <a:r>
                  <a:rPr lang="en-GB" altLang="zh-CN" sz="2000" dirty="0">
                    <a:solidFill>
                      <a:srgbClr val="231F20"/>
                    </a:solidFill>
                    <a:latin typeface="Times-Roman"/>
                  </a:rPr>
                  <a:t>? 	</a:t>
                </a:r>
                <a:r>
                  <a:rPr lang="en-GB" altLang="zh-CN" sz="2000" dirty="0" err="1">
                    <a:solidFill>
                      <a:srgbClr val="231F20"/>
                    </a:solidFill>
                    <a:latin typeface="Times-Italic"/>
                  </a:rPr>
                  <a:t>V</a:t>
                </a:r>
                <a:r>
                  <a:rPr lang="en-GB" altLang="zh-CN" sz="900" dirty="0" err="1">
                    <a:solidFill>
                      <a:srgbClr val="231F20"/>
                    </a:solidFill>
                    <a:latin typeface="Times-Roman"/>
                  </a:rPr>
                  <a:t>f</a:t>
                </a:r>
                <a:r>
                  <a:rPr lang="en-GB" altLang="zh-CN" sz="900" dirty="0">
                    <a:solidFill>
                      <a:srgbClr val="231F20"/>
                    </a:solidFill>
                    <a:latin typeface="Times-Roman"/>
                  </a:rPr>
                  <a:t>  </a:t>
                </a:r>
                <a:r>
                  <a:rPr lang="en-GB" altLang="zh-CN" sz="2000" dirty="0">
                    <a:solidFill>
                      <a:srgbClr val="231F20"/>
                    </a:solidFill>
                    <a:latin typeface="MathematicalPi-One"/>
                  </a:rPr>
                  <a:t>= </a:t>
                </a:r>
                <a:r>
                  <a:rPr lang="en-GB" altLang="zh-CN" sz="2000" dirty="0">
                    <a:solidFill>
                      <a:srgbClr val="231F20"/>
                    </a:solidFill>
                    <a:latin typeface="Times-Roman"/>
                  </a:rPr>
                  <a:t>5.00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altLang="zh-CN" sz="2000" dirty="0">
                    <a:solidFill>
                      <a:srgbClr val="231F20"/>
                    </a:solidFill>
                    <a:latin typeface="MathematicalPi-One"/>
                  </a:rPr>
                  <a:t> </a:t>
                </a:r>
                <a:r>
                  <a:rPr lang="en-GB" altLang="zh-CN" sz="2000" dirty="0">
                    <a:solidFill>
                      <a:srgbClr val="231F20"/>
                    </a:solidFill>
                    <a:latin typeface="Times-Roman"/>
                  </a:rPr>
                  <a:t>10</a:t>
                </a:r>
                <a:r>
                  <a:rPr lang="en-GB" altLang="zh-CN" sz="2000" baseline="30000" dirty="0">
                    <a:solidFill>
                      <a:srgbClr val="231F20"/>
                    </a:solidFill>
                    <a:latin typeface="Times-Roman"/>
                  </a:rPr>
                  <a:t>2 </a:t>
                </a:r>
                <a:r>
                  <a:rPr lang="en-GB" altLang="zh-CN" sz="2000" dirty="0">
                    <a:solidFill>
                      <a:srgbClr val="231F20"/>
                    </a:solidFill>
                    <a:latin typeface="Times-Roman"/>
                  </a:rPr>
                  <a:t>mL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DE95A4-21FB-4443-988C-E9E2D9D4C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25" y="2674662"/>
                <a:ext cx="3070071" cy="400110"/>
              </a:xfrm>
              <a:prstGeom prst="rect">
                <a:avLst/>
              </a:prstGeom>
              <a:blipFill>
                <a:blip r:embed="rId3"/>
                <a:stretch>
                  <a:fillRect l="-1984" t="-10769" r="-1190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1C38FE7-0419-4A7D-B2E6-AEA7B56A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625" y="3200110"/>
            <a:ext cx="1948182" cy="3432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D168CC-2440-4B58-8C84-E1A14829D360}"/>
              </a:ext>
            </a:extLst>
          </p:cNvPr>
          <p:cNvSpPr/>
          <p:nvPr/>
        </p:nvSpPr>
        <p:spPr>
          <a:xfrm>
            <a:off x="2035830" y="3759189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231F20"/>
                </a:solidFill>
                <a:latin typeface="Times-Roman"/>
              </a:rPr>
              <a:t>102 mL</a:t>
            </a:r>
            <a:endParaRPr lang="zh-CN" alt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BFDC1-411F-4798-9FFD-B9F36A21CBD7}"/>
              </a:ext>
            </a:extLst>
          </p:cNvPr>
          <p:cNvSpPr/>
          <p:nvPr/>
        </p:nvSpPr>
        <p:spPr>
          <a:xfrm>
            <a:off x="1520625" y="3758548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231F20"/>
                </a:solidFill>
                <a:latin typeface="Times-Italic"/>
              </a:rPr>
              <a:t>V</a:t>
            </a:r>
            <a:r>
              <a:rPr lang="en-GB" altLang="zh-CN" b="1" baseline="-25000" dirty="0">
                <a:solidFill>
                  <a:srgbClr val="231F20"/>
                </a:solidFill>
                <a:latin typeface="Times-Roman"/>
              </a:rPr>
              <a:t>i</a:t>
            </a:r>
            <a:r>
              <a:rPr lang="en-GB" altLang="zh-CN" dirty="0">
                <a:solidFill>
                  <a:srgbClr val="231F20"/>
                </a:solidFill>
                <a:latin typeface="Times-Roman"/>
              </a:rPr>
              <a:t>  </a:t>
            </a:r>
            <a:r>
              <a:rPr lang="en-GB" altLang="zh-CN" dirty="0">
                <a:solidFill>
                  <a:srgbClr val="231F20"/>
                </a:solidFill>
                <a:latin typeface="MathematicalPi-One"/>
              </a:rPr>
              <a:t>= 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B50601-FA19-4BD0-9928-85FA5CBCFF9A}"/>
              </a:ext>
            </a:extLst>
          </p:cNvPr>
          <p:cNvSpPr/>
          <p:nvPr/>
        </p:nvSpPr>
        <p:spPr>
          <a:xfrm>
            <a:off x="200722" y="4144611"/>
            <a:ext cx="438997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3102F"/>
                </a:solidFill>
                <a:latin typeface="Times-Bold"/>
              </a:rPr>
              <a:t>Check </a:t>
            </a:r>
            <a:r>
              <a:rPr lang="en-US" altLang="zh-CN" dirty="0">
                <a:solidFill>
                  <a:srgbClr val="231F20"/>
                </a:solidFill>
                <a:latin typeface="Times-Roman"/>
              </a:rPr>
              <a:t>The initial volume is less than the ﬁnal volume, so the answer is reasonable.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CAE66D-897D-4DCB-97EC-95E23690ECF5}"/>
                  </a:ext>
                </a:extLst>
              </p:cNvPr>
              <p:cNvSpPr/>
              <p:nvPr/>
            </p:nvSpPr>
            <p:spPr>
              <a:xfrm>
                <a:off x="7024994" y="945297"/>
                <a:ext cx="496628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231F20"/>
                    </a:solidFill>
                    <a:latin typeface="Times-Roman"/>
                  </a:rPr>
                  <a:t>How would you prepare 2.00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dirty="0">
                    <a:solidFill>
                      <a:srgbClr val="231F20"/>
                    </a:solidFill>
                    <a:latin typeface="MathematicalPi-One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000" dirty="0">
                    <a:solidFill>
                      <a:srgbClr val="231F20"/>
                    </a:solidFill>
                    <a:latin typeface="Times-Roman"/>
                  </a:rPr>
                  <a:t> </a:t>
                </a:r>
                <a:r>
                  <a:rPr lang="en-US" altLang="zh-CN" sz="2400" dirty="0">
                    <a:solidFill>
                      <a:srgbClr val="231F20"/>
                    </a:solidFill>
                    <a:latin typeface="Times-Roman"/>
                  </a:rPr>
                  <a:t>mL of a 0.866 </a:t>
                </a:r>
                <a:r>
                  <a:rPr lang="en-US" altLang="zh-CN" sz="2400" dirty="0">
                    <a:solidFill>
                      <a:srgbClr val="231F20"/>
                    </a:solidFill>
                    <a:latin typeface="Times-Italic"/>
                  </a:rPr>
                  <a:t>M </a:t>
                </a:r>
                <a:r>
                  <a:rPr lang="en-US" altLang="zh-CN" sz="2400" dirty="0">
                    <a:solidFill>
                      <a:srgbClr val="231F20"/>
                    </a:solidFill>
                    <a:latin typeface="Times-Roman"/>
                  </a:rPr>
                  <a:t>NaOH solution, starting with a 5.07 </a:t>
                </a:r>
                <a:r>
                  <a:rPr lang="en-US" altLang="zh-CN" sz="2400" dirty="0">
                    <a:solidFill>
                      <a:srgbClr val="231F20"/>
                    </a:solidFill>
                    <a:latin typeface="Times-Italic"/>
                  </a:rPr>
                  <a:t>M </a:t>
                </a:r>
                <a:r>
                  <a:rPr lang="en-US" altLang="zh-CN" sz="2400" dirty="0">
                    <a:solidFill>
                      <a:srgbClr val="231F20"/>
                    </a:solidFill>
                    <a:latin typeface="Times-Roman"/>
                  </a:rPr>
                  <a:t>stock solution?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CAE66D-897D-4DCB-97EC-95E23690E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994" y="945297"/>
                <a:ext cx="4966283" cy="1200329"/>
              </a:xfrm>
              <a:prstGeom prst="rect">
                <a:avLst/>
              </a:prstGeom>
              <a:blipFill>
                <a:blip r:embed="rId5"/>
                <a:stretch>
                  <a:fillRect l="-1840" t="-4569" r="-3313" b="-10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027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4693-536A-4AEC-9B15-1806EE2D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5B95B-253F-4295-B884-9E3895B8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90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4D07-1E49-4B96-8C09-E833D78D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7326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Types of chemical reactions</a:t>
            </a:r>
            <a:endParaRPr lang="zh-CN" alt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0EDF21-2EDE-4422-8882-35D3161BD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1C5ED-2E44-47CC-9866-AECFA2D4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29" y="1069903"/>
            <a:ext cx="6213054" cy="49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7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FC27-143E-4503-9CA5-A230E0957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8519"/>
          </a:xfrm>
        </p:spPr>
        <p:txBody>
          <a:bodyPr>
            <a:normAutofit fontScale="90000"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Types of chemical reactions</a:t>
            </a:r>
            <a:endParaRPr lang="zh-CN" alt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0E2067-1D3E-4A52-8877-8BA509390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8C564-B31D-4E0A-B13D-4AEA2C6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7" y="1174370"/>
            <a:ext cx="6590163" cy="491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8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CD04-7B13-4936-A2DB-416641C3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87" y="273944"/>
            <a:ext cx="10515600" cy="470934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Types of chemical reactions</a:t>
            </a:r>
            <a:endParaRPr lang="zh-CN" alt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016869-C69A-435E-B90E-A6BFBC495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00B6E-DB30-4C5D-BBDE-086BAB5E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3" y="1039605"/>
            <a:ext cx="6692492" cy="47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3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3B07-C452-4582-850E-005E5509B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159783"/>
            <a:ext cx="10515600" cy="609281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Types of chemical reactions</a:t>
            </a:r>
            <a:endParaRPr lang="zh-CN" alt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30E886-6688-473D-8DA8-CB99907F3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B5A47-16F1-49E0-8177-CDEA8439C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1" y="918157"/>
            <a:ext cx="5451489" cy="44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7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344D4-DC95-46CD-BC40-0A463C12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88647-FE6B-4A6C-8CC8-4FBCA053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DCD6F-C97E-4DD1-B05A-24EC30B66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887" y="3875509"/>
            <a:ext cx="7509450" cy="2136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E2CDE-EC16-436F-9605-4998C9A9C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69" y="596317"/>
            <a:ext cx="1637737" cy="1396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BFF8B-15F2-4766-8849-9559699E6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08" y="468340"/>
            <a:ext cx="64579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9729-AE0A-4CDE-8880-A35DBE05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1064C-D083-4842-94EF-C32E1DD80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1" y="1070517"/>
            <a:ext cx="10515600" cy="480157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BB7967A-CC7B-41D5-B15D-6A4055EB9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7" y="518282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67" y="3980405"/>
            <a:ext cx="5291415" cy="15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83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7777</TotalTime>
  <Words>1254</Words>
  <Application>Microsoft Office PowerPoint</Application>
  <PresentationFormat>Widescreen</PresentationFormat>
  <Paragraphs>156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6" baseType="lpstr">
      <vt:lpstr>KievitOT-Bold</vt:lpstr>
      <vt:lpstr>KievitOT-Italic</vt:lpstr>
      <vt:lpstr>KievitOT-Regular</vt:lpstr>
      <vt:lpstr>MathematicalPi-One</vt:lpstr>
      <vt:lpstr>NewBaskervilleStd-Roman</vt:lpstr>
      <vt:lpstr>Times-Bold</vt:lpstr>
      <vt:lpstr>Times-Italic</vt:lpstr>
      <vt:lpstr>Times-Roman</vt:lpstr>
      <vt:lpstr>等线</vt:lpstr>
      <vt:lpstr>等线 Light</vt:lpstr>
      <vt:lpstr>Angsana New</vt:lpstr>
      <vt:lpstr>Arial</vt:lpstr>
      <vt:lpstr>Bodoni MT</vt:lpstr>
      <vt:lpstr>Calibri</vt:lpstr>
      <vt:lpstr>Calibri Light</vt:lpstr>
      <vt:lpstr>Cambria Math</vt:lpstr>
      <vt:lpstr>Symbol</vt:lpstr>
      <vt:lpstr>Times New Roman</vt:lpstr>
      <vt:lpstr>Office Theme</vt:lpstr>
      <vt:lpstr>Molecules, Moles &amp; Chemical Equations</vt:lpstr>
      <vt:lpstr>Chemical reaction</vt:lpstr>
      <vt:lpstr>Types of chemical reactions</vt:lpstr>
      <vt:lpstr>Types of chemical reactions</vt:lpstr>
      <vt:lpstr>Types of chemical reactions</vt:lpstr>
      <vt:lpstr>Types of chemical reactions</vt:lpstr>
      <vt:lpstr>Types of chemical reactions</vt:lpstr>
      <vt:lpstr>PowerPoint Presentation</vt:lpstr>
      <vt:lpstr>PowerPoint Presentation</vt:lpstr>
      <vt:lpstr>PowerPoint Presentation</vt:lpstr>
      <vt:lpstr>Ionic equation</vt:lpstr>
      <vt:lpstr>Practice exercise</vt:lpstr>
      <vt:lpstr>Practice exercise: Types of chemical reactions</vt:lpstr>
      <vt:lpstr>Chemical Equations</vt:lpstr>
      <vt:lpstr>PowerPoint Presentation</vt:lpstr>
      <vt:lpstr>Balancing Chemical Equations</vt:lpstr>
      <vt:lpstr>Balancing Chemical Equations</vt:lpstr>
      <vt:lpstr>Balancing Chemical Equations</vt:lpstr>
      <vt:lpstr>Practice exercise</vt:lpstr>
      <vt:lpstr>Aqueous solution</vt:lpstr>
      <vt:lpstr>Solubility</vt:lpstr>
      <vt:lpstr>PowerPoint Presentation</vt:lpstr>
      <vt:lpstr>Practice exercise solubility</vt:lpstr>
      <vt:lpstr>Electrolytes &amp; Nonelectrolytes</vt:lpstr>
      <vt:lpstr>The Mole and Avogadro’s number</vt:lpstr>
      <vt:lpstr>PowerPoint Presentation</vt:lpstr>
      <vt:lpstr>Atoms and Molar Mass</vt:lpstr>
      <vt:lpstr>Molar Mass</vt:lpstr>
      <vt:lpstr>Empirical &amp; molecular formulas</vt:lpstr>
      <vt:lpstr>Determining empirical formulas</vt:lpstr>
      <vt:lpstr>Practice exercise</vt:lpstr>
      <vt:lpstr>Molarity</vt:lpstr>
      <vt:lpstr>Practice exercise</vt:lpstr>
      <vt:lpstr>Practice exercise</vt:lpstr>
      <vt:lpstr>Dilution of solutions</vt:lpstr>
      <vt:lpstr>Practice Exercise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Molecules, Moles &amp; Chemical Equations</dc:title>
  <dc:creator>Windows User</dc:creator>
  <cp:lastModifiedBy>Mohd Hassan</cp:lastModifiedBy>
  <cp:revision>317</cp:revision>
  <dcterms:created xsi:type="dcterms:W3CDTF">2022-10-25T15:52:16Z</dcterms:created>
  <dcterms:modified xsi:type="dcterms:W3CDTF">2022-11-03T14:02:11Z</dcterms:modified>
</cp:coreProperties>
</file>